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9" r:id="rId4"/>
    <p:sldId id="258" r:id="rId5"/>
    <p:sldId id="276" r:id="rId6"/>
    <p:sldId id="277" r:id="rId7"/>
    <p:sldId id="278" r:id="rId8"/>
    <p:sldId id="279" r:id="rId9"/>
    <p:sldId id="280" r:id="rId10"/>
    <p:sldId id="260" r:id="rId11"/>
    <p:sldId id="263" r:id="rId12"/>
    <p:sldId id="266" r:id="rId13"/>
    <p:sldId id="269" r:id="rId14"/>
    <p:sldId id="285" r:id="rId15"/>
    <p:sldId id="264" r:id="rId16"/>
    <p:sldId id="268" r:id="rId17"/>
    <p:sldId id="265" r:id="rId18"/>
    <p:sldId id="267" r:id="rId19"/>
    <p:sldId id="270" r:id="rId20"/>
    <p:sldId id="271" r:id="rId21"/>
    <p:sldId id="286" r:id="rId22"/>
    <p:sldId id="272" r:id="rId23"/>
    <p:sldId id="273" r:id="rId24"/>
    <p:sldId id="287" r:id="rId25"/>
    <p:sldId id="290" r:id="rId26"/>
    <p:sldId id="274" r:id="rId27"/>
    <p:sldId id="289" r:id="rId28"/>
    <p:sldId id="291" r:id="rId2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2" autoAdjust="0"/>
    <p:restoredTop sz="94227" autoAdjust="0"/>
  </p:normalViewPr>
  <p:slideViewPr>
    <p:cSldViewPr snapToGrid="0">
      <p:cViewPr varScale="1">
        <p:scale>
          <a:sx n="65" d="100"/>
          <a:sy n="65" d="100"/>
        </p:scale>
        <p:origin x="858" y="60"/>
      </p:cViewPr>
      <p:guideLst/>
    </p:cSldViewPr>
  </p:slideViewPr>
  <p:outlineViewPr>
    <p:cViewPr>
      <p:scale>
        <a:sx n="33" d="100"/>
        <a:sy n="33" d="100"/>
      </p:scale>
      <p:origin x="0" y="-48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BO" dirty="0"/>
              <a:t>CONCENTRACIÓN DE RECURSOS AREA URBANA</a:t>
            </a:r>
          </a:p>
        </c:rich>
      </c:tx>
      <c:overlay val="0"/>
      <c:spPr>
        <a:noFill/>
        <a:ln>
          <a:noFill/>
        </a:ln>
        <a:effectLst/>
      </c:spPr>
    </c:title>
    <c:autoTitleDeleted val="0"/>
    <c:plotArea>
      <c:layout>
        <c:manualLayout>
          <c:layoutTarget val="inner"/>
          <c:xMode val="edge"/>
          <c:yMode val="edge"/>
          <c:x val="0.25891961879526054"/>
          <c:y val="0.1552366841693863"/>
          <c:w val="0.48216092969258384"/>
          <c:h val="0.6364362019245631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F6-41B5-A92C-8F35E65BE4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F6-41B5-A92C-8F35E65BE4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F6-41B5-A92C-8F35E65BE4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F6-41B5-A92C-8F35E65BE4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F6-41B5-A92C-8F35E65BE4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F6-41B5-A92C-8F35E65BE4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F6-41B5-A92C-8F35E65BE4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F6-41B5-A92C-8F35E65BE4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6F6-41B5-A92C-8F35E65BE42F}"/>
              </c:ext>
            </c:extLst>
          </c:dPt>
          <c:dLbls>
            <c:spPr>
              <a:noFill/>
              <a:ln>
                <a:noFill/>
              </a:ln>
              <a:effectLst/>
            </c:spPr>
            <c:txPr>
              <a:bodyPr rot="0" vert="horz"/>
              <a:lstStyle/>
              <a:p>
                <a:pPr>
                  <a:defRPr/>
                </a:pPr>
                <a:endParaRPr lang="es-CL"/>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Hoja1!$F$28:$F$36</c:f>
              <c:strCache>
                <c:ptCount val="9"/>
                <c:pt idx="0">
                  <c:v>distrito 6</c:v>
                </c:pt>
                <c:pt idx="1">
                  <c:v>distrito 7</c:v>
                </c:pt>
                <c:pt idx="2">
                  <c:v>distrito 8</c:v>
                </c:pt>
                <c:pt idx="3">
                  <c:v>distrito 1</c:v>
                </c:pt>
                <c:pt idx="4">
                  <c:v>distrito 2</c:v>
                </c:pt>
                <c:pt idx="5">
                  <c:v>distrito 3</c:v>
                </c:pt>
                <c:pt idx="6">
                  <c:v>distrito 4</c:v>
                </c:pt>
                <c:pt idx="7">
                  <c:v>distrito 5</c:v>
                </c:pt>
                <c:pt idx="8">
                  <c:v>distrito 20</c:v>
                </c:pt>
              </c:strCache>
            </c:strRef>
          </c:cat>
          <c:val>
            <c:numRef>
              <c:f>Hoja1!$G$28:$G$36</c:f>
              <c:numCache>
                <c:formatCode>General</c:formatCode>
                <c:ptCount val="9"/>
                <c:pt idx="0">
                  <c:v>57</c:v>
                </c:pt>
                <c:pt idx="1">
                  <c:v>10</c:v>
                </c:pt>
                <c:pt idx="2">
                  <c:v>4</c:v>
                </c:pt>
                <c:pt idx="3">
                  <c:v>1</c:v>
                </c:pt>
                <c:pt idx="4">
                  <c:v>2</c:v>
                </c:pt>
                <c:pt idx="5">
                  <c:v>9</c:v>
                </c:pt>
                <c:pt idx="6">
                  <c:v>3</c:v>
                </c:pt>
                <c:pt idx="7">
                  <c:v>2</c:v>
                </c:pt>
                <c:pt idx="8">
                  <c:v>2</c:v>
                </c:pt>
              </c:numCache>
            </c:numRef>
          </c:val>
          <c:extLst>
            <c:ext xmlns:c16="http://schemas.microsoft.com/office/drawing/2014/chart" uri="{C3380CC4-5D6E-409C-BE32-E72D297353CC}">
              <c16:uniqueId val="{00000012-B6F6-41B5-A92C-8F35E65BE42F}"/>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4-B6F6-41B5-A92C-8F35E65BE4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6-B6F6-41B5-A92C-8F35E65BE4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8-B6F6-41B5-A92C-8F35E65BE4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A-B6F6-41B5-A92C-8F35E65BE4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C-B6F6-41B5-A92C-8F35E65BE4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E-B6F6-41B5-A92C-8F35E65BE4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0-B6F6-41B5-A92C-8F35E65BE4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2-B6F6-41B5-A92C-8F35E65BE4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4-B6F6-41B5-A92C-8F35E65BE42F}"/>
              </c:ext>
            </c:extLst>
          </c:dPt>
          <c:cat>
            <c:strRef>
              <c:f>Hoja1!$F$28:$F$36</c:f>
              <c:strCache>
                <c:ptCount val="9"/>
                <c:pt idx="0">
                  <c:v>distrito 6</c:v>
                </c:pt>
                <c:pt idx="1">
                  <c:v>distrito 7</c:v>
                </c:pt>
                <c:pt idx="2">
                  <c:v>distrito 8</c:v>
                </c:pt>
                <c:pt idx="3">
                  <c:v>distrito 1</c:v>
                </c:pt>
                <c:pt idx="4">
                  <c:v>distrito 2</c:v>
                </c:pt>
                <c:pt idx="5">
                  <c:v>distrito 3</c:v>
                </c:pt>
                <c:pt idx="6">
                  <c:v>distrito 4</c:v>
                </c:pt>
                <c:pt idx="7">
                  <c:v>distrito 5</c:v>
                </c:pt>
                <c:pt idx="8">
                  <c:v>distrito 20</c:v>
                </c:pt>
              </c:strCache>
            </c:strRef>
          </c:cat>
          <c:val>
            <c:numRef>
              <c:f>Hoja1!$H$28:$H$36</c:f>
              <c:numCache>
                <c:formatCode>0</c:formatCode>
                <c:ptCount val="9"/>
                <c:pt idx="0">
                  <c:v>63.333333333333329</c:v>
                </c:pt>
                <c:pt idx="1">
                  <c:v>11.111111111111111</c:v>
                </c:pt>
                <c:pt idx="2">
                  <c:v>4.4444444444444446</c:v>
                </c:pt>
                <c:pt idx="3">
                  <c:v>1.1111111111111112</c:v>
                </c:pt>
                <c:pt idx="4">
                  <c:v>2.2222222222222223</c:v>
                </c:pt>
                <c:pt idx="5">
                  <c:v>10</c:v>
                </c:pt>
                <c:pt idx="6">
                  <c:v>3.3333333333333335</c:v>
                </c:pt>
                <c:pt idx="7">
                  <c:v>2.2222222222222223</c:v>
                </c:pt>
                <c:pt idx="8">
                  <c:v>2.2222222222222223</c:v>
                </c:pt>
              </c:numCache>
            </c:numRef>
          </c:val>
          <c:extLst>
            <c:ext xmlns:c16="http://schemas.microsoft.com/office/drawing/2014/chart" uri="{C3380CC4-5D6E-409C-BE32-E72D297353CC}">
              <c16:uniqueId val="{00000025-B6F6-41B5-A92C-8F35E65BE42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vert="horz"/>
        <a:lstStyle/>
        <a:p>
          <a:pPr>
            <a:defRPr/>
          </a:pPr>
          <a:endParaRPr lang="es-CL"/>
        </a:p>
      </c:txPr>
    </c:legend>
    <c:plotVisOnly val="1"/>
    <c:dispBlanksAs val="gap"/>
    <c:showDLblsOverMax val="0"/>
  </c:chart>
  <c:spPr>
    <a:solidFill>
      <a:schemeClr val="bg1"/>
    </a:solidFill>
    <a:ln w="9525" cap="flat" cmpd="sng" algn="ctr">
      <a:solidFill>
        <a:schemeClr val="tx1"/>
      </a:solidFill>
      <a:round/>
    </a:ln>
    <a:effectLst>
      <a:softEdge rad="736600"/>
    </a:effectLst>
  </c:spPr>
  <c:txPr>
    <a:bodyPr/>
    <a:lstStyle/>
    <a:p>
      <a:pPr>
        <a:defRPr sz="1200"/>
      </a:pPr>
      <a:endParaRPr lang="es-CL"/>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C8BD8-9C73-40F5-929A-CDB38CEA905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CL"/>
        </a:p>
      </dgm:t>
    </dgm:pt>
    <dgm:pt modelId="{C5FEB274-8FC5-44FF-9AF7-EF811C02043F}">
      <dgm:prSet phldrT="[Texto]" custT="1"/>
      <dgm:spPr>
        <a:xfrm>
          <a:off x="0" y="0"/>
          <a:ext cx="5486400" cy="74384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L" sz="1000" dirty="0">
              <a:solidFill>
                <a:sysClr val="window" lastClr="FFFFFF"/>
              </a:solidFill>
              <a:latin typeface="Calibri" panose="020F0502020204030204"/>
              <a:ea typeface="+mn-ea"/>
              <a:cs typeface="+mn-cs"/>
            </a:rPr>
            <a:t>Territorio</a:t>
          </a:r>
        </a:p>
        <a:p>
          <a:pPr>
            <a:buNone/>
          </a:pPr>
          <a:r>
            <a:rPr lang="es-CL" sz="1000" dirty="0">
              <a:solidFill>
                <a:sysClr val="window" lastClr="FFFFFF"/>
              </a:solidFill>
              <a:latin typeface="Calibri" panose="020F0502020204030204"/>
              <a:ea typeface="+mn-ea"/>
              <a:cs typeface="+mn-cs"/>
            </a:rPr>
            <a:t>El Estado es un concepto político referido a una forma de organización social, que cuenta con instituciones soberanas, que regulan la vida de una cierta comunidad de individuos en el marco de un territorio nacional.</a:t>
          </a:r>
        </a:p>
      </dgm:t>
    </dgm:pt>
    <dgm:pt modelId="{F10D989A-E977-437D-ACA1-9FA8C19B94A8}" type="parTrans" cxnId="{B380C186-6BF5-4D31-85DD-6880E779A552}">
      <dgm:prSet/>
      <dgm:spPr/>
      <dgm:t>
        <a:bodyPr/>
        <a:lstStyle/>
        <a:p>
          <a:endParaRPr lang="es-CL"/>
        </a:p>
      </dgm:t>
    </dgm:pt>
    <dgm:pt modelId="{B223B8CA-8A13-4605-BE50-D4FCC53E00A5}" type="sibTrans" cxnId="{B380C186-6BF5-4D31-85DD-6880E779A552}">
      <dgm:prSet/>
      <dgm:spPr/>
      <dgm:t>
        <a:bodyPr/>
        <a:lstStyle/>
        <a:p>
          <a:endParaRPr lang="es-CL"/>
        </a:p>
      </dgm:t>
    </dgm:pt>
    <dgm:pt modelId="{3198599D-CAE1-49BE-B042-8DA9BBC69F1D}">
      <dgm:prSet phldrT="[Texto]" custT="1"/>
      <dgm:spPr>
        <a:xfrm>
          <a:off x="0" y="818227"/>
          <a:ext cx="5486400" cy="74384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s-CL" sz="1000" dirty="0">
            <a:solidFill>
              <a:sysClr val="window" lastClr="FFFFFF"/>
            </a:solidFill>
            <a:latin typeface="Calibri" panose="020F0502020204030204"/>
            <a:ea typeface="+mn-ea"/>
            <a:cs typeface="+mn-cs"/>
          </a:endParaRPr>
        </a:p>
        <a:p>
          <a:pPr>
            <a:buNone/>
          </a:pPr>
          <a:r>
            <a:rPr lang="es-CL" sz="1000" dirty="0">
              <a:solidFill>
                <a:sysClr val="window" lastClr="FFFFFF"/>
              </a:solidFill>
              <a:latin typeface="Calibri" panose="020F0502020204030204"/>
              <a:ea typeface="+mn-ea"/>
              <a:cs typeface="+mn-cs"/>
            </a:rPr>
            <a:t>Comunidad</a:t>
          </a:r>
        </a:p>
        <a:p>
          <a:pPr>
            <a:buNone/>
          </a:pPr>
          <a:r>
            <a:rPr lang="es-CL" sz="1000" dirty="0">
              <a:solidFill>
                <a:sysClr val="window" lastClr="FFFFFF"/>
              </a:solidFill>
              <a:latin typeface="Calibri" panose="020F0502020204030204"/>
              <a:ea typeface="+mn-ea"/>
              <a:cs typeface="+mn-cs"/>
            </a:rPr>
            <a:t>Una comunidad es un conjunto de individuos que tienen en común diversos elementos, como el territorio que habitan, las tareas, los valores, los roles, el idioma o la religión.</a:t>
          </a:r>
        </a:p>
        <a:p>
          <a:pPr>
            <a:buNone/>
          </a:pPr>
          <a:endParaRPr lang="es-CL" sz="500" dirty="0">
            <a:solidFill>
              <a:sysClr val="window" lastClr="FFFFFF"/>
            </a:solidFill>
            <a:latin typeface="Calibri" panose="020F0502020204030204"/>
            <a:ea typeface="+mn-ea"/>
            <a:cs typeface="+mn-cs"/>
          </a:endParaRPr>
        </a:p>
      </dgm:t>
    </dgm:pt>
    <dgm:pt modelId="{D4BB5161-BF5B-491E-BB08-1CAF7560A137}" type="parTrans" cxnId="{676990C1-FA6A-4562-ADA7-44439C84DA66}">
      <dgm:prSet/>
      <dgm:spPr/>
      <dgm:t>
        <a:bodyPr/>
        <a:lstStyle/>
        <a:p>
          <a:endParaRPr lang="es-CL"/>
        </a:p>
      </dgm:t>
    </dgm:pt>
    <dgm:pt modelId="{46C15FCF-5F88-4A10-AEB5-576A55EFF038}" type="sibTrans" cxnId="{676990C1-FA6A-4562-ADA7-44439C84DA66}">
      <dgm:prSet/>
      <dgm:spPr/>
      <dgm:t>
        <a:bodyPr/>
        <a:lstStyle/>
        <a:p>
          <a:endParaRPr lang="es-CL"/>
        </a:p>
      </dgm:t>
    </dgm:pt>
    <dgm:pt modelId="{A55A7A6A-CC93-48FF-970E-A0EFC06C7464}">
      <dgm:prSet phldrT="[Texto]" custT="1"/>
      <dgm:spPr>
        <a:xfrm>
          <a:off x="0" y="1636454"/>
          <a:ext cx="5486400" cy="74384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90000"/>
            </a:lnSpc>
            <a:spcAft>
              <a:spcPct val="35000"/>
            </a:spcAft>
            <a:buNone/>
          </a:pPr>
          <a:endParaRPr lang="es-CL" sz="500" dirty="0">
            <a:solidFill>
              <a:sysClr val="window" lastClr="FFFFFF"/>
            </a:solidFill>
            <a:latin typeface="Calibri" panose="020F0502020204030204"/>
            <a:ea typeface="+mn-ea"/>
            <a:cs typeface="+mn-cs"/>
          </a:endParaRPr>
        </a:p>
        <a:p>
          <a:pPr>
            <a:lnSpc>
              <a:spcPct val="100000"/>
            </a:lnSpc>
            <a:spcAft>
              <a:spcPts val="0"/>
            </a:spcAft>
            <a:buNone/>
          </a:pPr>
          <a:r>
            <a:rPr lang="es-CL" sz="1000" dirty="0">
              <a:solidFill>
                <a:sysClr val="window" lastClr="FFFFFF"/>
              </a:solidFill>
              <a:latin typeface="Calibri" panose="020F0502020204030204"/>
              <a:ea typeface="+mn-ea"/>
              <a:cs typeface="+mn-cs"/>
            </a:rPr>
            <a:t>Recursos</a:t>
          </a:r>
        </a:p>
        <a:p>
          <a:pPr>
            <a:lnSpc>
              <a:spcPct val="100000"/>
            </a:lnSpc>
            <a:spcAft>
              <a:spcPts val="0"/>
            </a:spcAft>
            <a:buNone/>
          </a:pPr>
          <a:r>
            <a:rPr lang="es-CL" sz="1000" dirty="0">
              <a:solidFill>
                <a:sysClr val="window" lastClr="FFFFFF"/>
              </a:solidFill>
              <a:latin typeface="Calibri" panose="020F0502020204030204"/>
              <a:ea typeface="+mn-ea"/>
              <a:cs typeface="+mn-cs"/>
            </a:rPr>
            <a:t>Resultado de imagen para definición de recurso</a:t>
          </a:r>
        </a:p>
        <a:p>
          <a:pPr>
            <a:lnSpc>
              <a:spcPct val="100000"/>
            </a:lnSpc>
            <a:spcAft>
              <a:spcPts val="0"/>
            </a:spcAft>
            <a:buNone/>
          </a:pPr>
          <a:r>
            <a:rPr lang="es-CL" sz="1000" dirty="0">
              <a:solidFill>
                <a:sysClr val="window" lastClr="FFFFFF"/>
              </a:solidFill>
              <a:latin typeface="Calibri" panose="020F0502020204030204"/>
              <a:ea typeface="+mn-ea"/>
              <a:cs typeface="+mn-cs"/>
            </a:rPr>
            <a:t>Los recursos naturales son aquellos elementos de la naturaleza que el ser humano utiliza para cubrir ciertas necesidades que garantizan su bienestar o desarrollo. </a:t>
          </a:r>
        </a:p>
        <a:p>
          <a:pPr>
            <a:lnSpc>
              <a:spcPct val="90000"/>
            </a:lnSpc>
            <a:spcAft>
              <a:spcPct val="35000"/>
            </a:spcAft>
            <a:buNone/>
          </a:pPr>
          <a:r>
            <a:rPr lang="es-CL" sz="1000" dirty="0">
              <a:solidFill>
                <a:sysClr val="window" lastClr="FFFFFF"/>
              </a:solidFill>
              <a:latin typeface="Calibri" panose="020F0502020204030204"/>
              <a:ea typeface="+mn-ea"/>
              <a:cs typeface="+mn-cs"/>
            </a:rPr>
            <a:t>recursos culturales y humanos en que no son generados por el ser humano . </a:t>
          </a:r>
        </a:p>
        <a:p>
          <a:pPr>
            <a:lnSpc>
              <a:spcPct val="90000"/>
            </a:lnSpc>
            <a:spcAft>
              <a:spcPct val="35000"/>
            </a:spcAft>
            <a:buNone/>
          </a:pPr>
          <a:r>
            <a:rPr lang="es-CL" sz="1000" dirty="0">
              <a:solidFill>
                <a:sysClr val="window" lastClr="FFFFFF"/>
              </a:solidFill>
              <a:latin typeface="Calibri" panose="020F0502020204030204"/>
              <a:ea typeface="+mn-ea"/>
              <a:cs typeface="+mn-cs"/>
            </a:rPr>
            <a:t>Los recursos culturales son prehistóricos, históricos, arqueológicos, son sitios arquitectónicos, estructuras, lugares, u objetos y propiedades de cultura tradicional”</a:t>
          </a:r>
        </a:p>
        <a:p>
          <a:pPr>
            <a:lnSpc>
              <a:spcPct val="90000"/>
            </a:lnSpc>
            <a:spcAft>
              <a:spcPct val="35000"/>
            </a:spcAft>
            <a:buNone/>
          </a:pPr>
          <a:endParaRPr lang="es-CL" sz="500" dirty="0">
            <a:solidFill>
              <a:sysClr val="window" lastClr="FFFFFF"/>
            </a:solidFill>
            <a:latin typeface="Calibri" panose="020F0502020204030204"/>
            <a:ea typeface="+mn-ea"/>
            <a:cs typeface="+mn-cs"/>
          </a:endParaRPr>
        </a:p>
      </dgm:t>
    </dgm:pt>
    <dgm:pt modelId="{14848516-A1C4-4158-85FE-7D252BD47D85}" type="parTrans" cxnId="{A52FAB19-3752-44EF-8154-B7F40D962152}">
      <dgm:prSet/>
      <dgm:spPr/>
      <dgm:t>
        <a:bodyPr/>
        <a:lstStyle/>
        <a:p>
          <a:endParaRPr lang="es-CL"/>
        </a:p>
      </dgm:t>
    </dgm:pt>
    <dgm:pt modelId="{87E636EA-2334-4D92-8868-6EA2BD09404E}" type="sibTrans" cxnId="{A52FAB19-3752-44EF-8154-B7F40D962152}">
      <dgm:prSet/>
      <dgm:spPr/>
      <dgm:t>
        <a:bodyPr/>
        <a:lstStyle/>
        <a:p>
          <a:endParaRPr lang="es-CL"/>
        </a:p>
      </dgm:t>
    </dgm:pt>
    <dgm:pt modelId="{4FFB54A4-F13C-446F-BC97-9C05EBFBF9F4}">
      <dgm:prSet phldrT="[Texto]" custT="1"/>
      <dgm:spPr>
        <a:xfrm>
          <a:off x="0" y="2454681"/>
          <a:ext cx="5486400" cy="74384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s-CL" sz="500" dirty="0">
            <a:solidFill>
              <a:sysClr val="window" lastClr="FFFFFF"/>
            </a:solidFill>
            <a:latin typeface="Calibri" panose="020F0502020204030204"/>
            <a:ea typeface="+mn-ea"/>
            <a:cs typeface="+mn-cs"/>
          </a:endParaRPr>
        </a:p>
        <a:p>
          <a:pPr>
            <a:buNone/>
          </a:pPr>
          <a:endParaRPr lang="es-CL" sz="500" dirty="0">
            <a:solidFill>
              <a:sysClr val="window" lastClr="FFFFFF"/>
            </a:solidFill>
            <a:latin typeface="Calibri" panose="020F0502020204030204"/>
            <a:ea typeface="+mn-ea"/>
            <a:cs typeface="+mn-cs"/>
          </a:endParaRPr>
        </a:p>
        <a:p>
          <a:pPr>
            <a:buNone/>
          </a:pPr>
          <a:endParaRPr lang="es-CL" sz="500" dirty="0">
            <a:solidFill>
              <a:sysClr val="window" lastClr="FFFFFF"/>
            </a:solidFill>
            <a:latin typeface="Calibri" panose="020F0502020204030204"/>
            <a:ea typeface="+mn-ea"/>
            <a:cs typeface="+mn-cs"/>
          </a:endParaRPr>
        </a:p>
        <a:p>
          <a:pPr>
            <a:buNone/>
          </a:pPr>
          <a:endParaRPr lang="es-CL" sz="1000" dirty="0">
            <a:solidFill>
              <a:sysClr val="window" lastClr="FFFFFF"/>
            </a:solidFill>
            <a:latin typeface="Calibri" panose="020F0502020204030204"/>
            <a:ea typeface="+mn-ea"/>
            <a:cs typeface="+mn-cs"/>
          </a:endParaRPr>
        </a:p>
        <a:p>
          <a:pPr>
            <a:buNone/>
          </a:pPr>
          <a:r>
            <a:rPr lang="es-CL" sz="1000" dirty="0">
              <a:solidFill>
                <a:sysClr val="window" lastClr="FFFFFF"/>
              </a:solidFill>
              <a:latin typeface="Calibri" panose="020F0502020204030204"/>
              <a:ea typeface="+mn-ea"/>
              <a:cs typeface="+mn-cs"/>
            </a:rPr>
            <a:t>Patrimonio</a:t>
          </a:r>
          <a:endParaRPr lang="es-CL" sz="1000" b="0" i="0" dirty="0">
            <a:solidFill>
              <a:sysClr val="window" lastClr="FFFFFF"/>
            </a:solidFill>
            <a:latin typeface="Calibri" panose="020F0502020204030204"/>
            <a:ea typeface="+mn-ea"/>
            <a:cs typeface="+mn-cs"/>
          </a:endParaRPr>
        </a:p>
        <a:p>
          <a:pPr>
            <a:buNone/>
          </a:pPr>
          <a:r>
            <a:rPr lang="es-CL" sz="1000" b="0" i="0" dirty="0">
              <a:solidFill>
                <a:sysClr val="window" lastClr="FFFFFF"/>
              </a:solidFill>
              <a:latin typeface="Calibri" panose="020F0502020204030204"/>
              <a:ea typeface="+mn-ea"/>
              <a:cs typeface="+mn-cs"/>
            </a:rPr>
            <a:t>El </a:t>
          </a:r>
          <a:r>
            <a:rPr lang="es-CL" sz="1000" b="1" i="0" dirty="0">
              <a:solidFill>
                <a:sysClr val="window" lastClr="FFFFFF"/>
              </a:solidFill>
              <a:latin typeface="Calibri" panose="020F0502020204030204"/>
              <a:ea typeface="+mn-ea"/>
              <a:cs typeface="+mn-cs"/>
            </a:rPr>
            <a:t>patrimonio de un país</a:t>
          </a:r>
          <a:r>
            <a:rPr lang="es-CL" sz="1000" b="0" i="0" dirty="0">
              <a:solidFill>
                <a:sysClr val="window" lastClr="FFFFFF"/>
              </a:solidFill>
              <a:latin typeface="Calibri" panose="020F0502020204030204"/>
              <a:ea typeface="+mn-ea"/>
              <a:cs typeface="+mn-cs"/>
            </a:rPr>
            <a:t> está constituido por un conjunto de bienes y de valores, </a:t>
          </a:r>
          <a:r>
            <a:rPr lang="es-CL" sz="1000" b="1" i="0" dirty="0">
              <a:solidFill>
                <a:sysClr val="window" lastClr="FFFFFF"/>
              </a:solidFill>
              <a:latin typeface="Calibri" panose="020F0502020204030204"/>
              <a:ea typeface="+mn-ea"/>
              <a:cs typeface="+mn-cs"/>
            </a:rPr>
            <a:t>que</a:t>
          </a:r>
          <a:r>
            <a:rPr lang="es-CL" sz="1000" b="0" i="0" dirty="0">
              <a:solidFill>
                <a:sysClr val="window" lastClr="FFFFFF"/>
              </a:solidFill>
              <a:latin typeface="Calibri" panose="020F0502020204030204"/>
              <a:ea typeface="+mn-ea"/>
              <a:cs typeface="+mn-cs"/>
            </a:rPr>
            <a:t> pueden ser tanto de índole natural </a:t>
          </a:r>
          <a:r>
            <a:rPr lang="es-CL" sz="1000" b="1" i="0" dirty="0">
              <a:solidFill>
                <a:sysClr val="window" lastClr="FFFFFF"/>
              </a:solidFill>
              <a:latin typeface="Calibri" panose="020F0502020204030204"/>
              <a:ea typeface="+mn-ea"/>
              <a:cs typeface="+mn-cs"/>
            </a:rPr>
            <a:t>como</a:t>
          </a:r>
          <a:r>
            <a:rPr lang="es-CL" sz="1000" b="0" i="0" dirty="0">
              <a:solidFill>
                <a:sysClr val="window" lastClr="FFFFFF"/>
              </a:solidFill>
              <a:latin typeface="Calibri" panose="020F0502020204030204"/>
              <a:ea typeface="+mn-ea"/>
              <a:cs typeface="+mn-cs"/>
            </a:rPr>
            <a:t> cultural. ... El </a:t>
          </a:r>
          <a:r>
            <a:rPr lang="es-CL" sz="1000" b="1" i="0" dirty="0">
              <a:solidFill>
                <a:sysClr val="window" lastClr="FFFFFF"/>
              </a:solidFill>
              <a:latin typeface="Calibri" panose="020F0502020204030204"/>
              <a:ea typeface="+mn-ea"/>
              <a:cs typeface="+mn-cs"/>
            </a:rPr>
            <a:t>patrimonio</a:t>
          </a:r>
          <a:r>
            <a:rPr lang="es-CL" sz="1000" b="0" i="0" dirty="0">
              <a:solidFill>
                <a:sysClr val="window" lastClr="FFFFFF"/>
              </a:solidFill>
              <a:latin typeface="Calibri" panose="020F0502020204030204"/>
              <a:ea typeface="+mn-ea"/>
              <a:cs typeface="+mn-cs"/>
            </a:rPr>
            <a:t> natural ha sido protegido en todos los países a través de diferentes categorías de protección, entre las </a:t>
          </a:r>
          <a:r>
            <a:rPr lang="es-CL" sz="1000" b="1" i="0" dirty="0">
              <a:solidFill>
                <a:sysClr val="window" lastClr="FFFFFF"/>
              </a:solidFill>
              <a:latin typeface="Calibri" panose="020F0502020204030204"/>
              <a:ea typeface="+mn-ea"/>
              <a:cs typeface="+mn-cs"/>
            </a:rPr>
            <a:t>que</a:t>
          </a:r>
          <a:r>
            <a:rPr lang="es-CL" sz="1000" b="0" i="0" dirty="0">
              <a:solidFill>
                <a:sysClr val="window" lastClr="FFFFFF"/>
              </a:solidFill>
              <a:latin typeface="Calibri" panose="020F0502020204030204"/>
              <a:ea typeface="+mn-ea"/>
              <a:cs typeface="+mn-cs"/>
            </a:rPr>
            <a:t> destaca –por su carácter pionero- la de parque nacional.</a:t>
          </a:r>
          <a:endParaRPr lang="es-CL" sz="1000" dirty="0">
            <a:solidFill>
              <a:sysClr val="window" lastClr="FFFFFF"/>
            </a:solidFill>
            <a:latin typeface="Calibri" panose="020F0502020204030204"/>
            <a:ea typeface="+mn-ea"/>
            <a:cs typeface="+mn-cs"/>
          </a:endParaRPr>
        </a:p>
        <a:p>
          <a:pPr>
            <a:buNone/>
          </a:pPr>
          <a:r>
            <a:rPr lang="es-CL" sz="1000" b="0" i="0" dirty="0">
              <a:solidFill>
                <a:sysClr val="window" lastClr="FFFFFF"/>
              </a:solidFill>
              <a:latin typeface="Calibri" panose="020F0502020204030204"/>
              <a:ea typeface="+mn-ea"/>
              <a:cs typeface="+mn-cs"/>
            </a:rPr>
            <a:t>El patrimonio es algo que a un grupo humano parece importante preservar para las futuras generaciones o incluso aquello que provoca una emoción o sentimiento de pertenencia a un país, una tradición o un modo de vida, pudiendo ser objetos o edificios, canciones o relatos, entre otros.</a:t>
          </a:r>
        </a:p>
        <a:p>
          <a:pPr>
            <a:buNone/>
          </a:pPr>
          <a:endParaRPr lang="es-CL" sz="500" dirty="0">
            <a:solidFill>
              <a:sysClr val="window" lastClr="FFFFFF"/>
            </a:solidFill>
            <a:latin typeface="Calibri" panose="020F0502020204030204"/>
            <a:ea typeface="+mn-ea"/>
            <a:cs typeface="+mn-cs"/>
          </a:endParaRPr>
        </a:p>
        <a:p>
          <a:pPr>
            <a:buNone/>
          </a:pPr>
          <a:endParaRPr lang="es-CL" sz="500" dirty="0">
            <a:solidFill>
              <a:sysClr val="window" lastClr="FFFFFF"/>
            </a:solidFill>
            <a:latin typeface="Calibri" panose="020F0502020204030204"/>
            <a:ea typeface="+mn-ea"/>
            <a:cs typeface="+mn-cs"/>
          </a:endParaRPr>
        </a:p>
        <a:p>
          <a:pPr>
            <a:buNone/>
          </a:pPr>
          <a:endParaRPr lang="es-CL" sz="500" dirty="0">
            <a:solidFill>
              <a:sysClr val="window" lastClr="FFFFFF"/>
            </a:solidFill>
            <a:latin typeface="Calibri" panose="020F0502020204030204"/>
            <a:ea typeface="+mn-ea"/>
            <a:cs typeface="+mn-cs"/>
          </a:endParaRPr>
        </a:p>
        <a:p>
          <a:pPr>
            <a:buNone/>
          </a:pPr>
          <a:endParaRPr lang="es-CL" sz="500" dirty="0">
            <a:solidFill>
              <a:sysClr val="window" lastClr="FFFFFF"/>
            </a:solidFill>
            <a:latin typeface="Calibri" panose="020F0502020204030204"/>
            <a:ea typeface="+mn-ea"/>
            <a:cs typeface="+mn-cs"/>
          </a:endParaRPr>
        </a:p>
      </dgm:t>
    </dgm:pt>
    <dgm:pt modelId="{464035EB-5BDB-4F9D-860F-2CE6ACA1FDB7}" type="parTrans" cxnId="{B1B71DB4-7A85-4977-8593-FE6E4439825C}">
      <dgm:prSet/>
      <dgm:spPr/>
      <dgm:t>
        <a:bodyPr/>
        <a:lstStyle/>
        <a:p>
          <a:endParaRPr lang="es-CL"/>
        </a:p>
      </dgm:t>
    </dgm:pt>
    <dgm:pt modelId="{567BF50C-E62D-4C1F-96EB-AD3B0CA80D12}" type="sibTrans" cxnId="{B1B71DB4-7A85-4977-8593-FE6E4439825C}">
      <dgm:prSet/>
      <dgm:spPr/>
      <dgm:t>
        <a:bodyPr/>
        <a:lstStyle/>
        <a:p>
          <a:endParaRPr lang="es-CL"/>
        </a:p>
      </dgm:t>
    </dgm:pt>
    <dgm:pt modelId="{9753091F-F8D1-464C-AB8D-65E744A6961D}" type="pres">
      <dgm:prSet presAssocID="{601C8BD8-9C73-40F5-929A-CDB38CEA905C}" presName="linear" presStyleCnt="0">
        <dgm:presLayoutVars>
          <dgm:dir/>
          <dgm:resizeHandles val="exact"/>
        </dgm:presLayoutVars>
      </dgm:prSet>
      <dgm:spPr/>
    </dgm:pt>
    <dgm:pt modelId="{5D89E9C3-0DDF-4EAA-BC8F-AA5E871BCB02}" type="pres">
      <dgm:prSet presAssocID="{C5FEB274-8FC5-44FF-9AF7-EF811C02043F}" presName="comp" presStyleCnt="0"/>
      <dgm:spPr/>
    </dgm:pt>
    <dgm:pt modelId="{618D9E07-6D8C-4A59-B08B-ACE02F58F395}" type="pres">
      <dgm:prSet presAssocID="{C5FEB274-8FC5-44FF-9AF7-EF811C02043F}" presName="box" presStyleLbl="node1" presStyleIdx="0" presStyleCnt="4"/>
      <dgm:spPr/>
    </dgm:pt>
    <dgm:pt modelId="{36AC8F5F-7C7A-40B4-8114-E7073E641B5B}" type="pres">
      <dgm:prSet presAssocID="{C5FEB274-8FC5-44FF-9AF7-EF811C02043F}" presName="img" presStyleLbl="fgImgPlace1" presStyleIdx="0" presStyleCnt="4"/>
      <dgm:spPr>
        <a:xfrm>
          <a:off x="74384" y="74384"/>
          <a:ext cx="1097280" cy="595074"/>
        </a:xfrm>
        <a:prstGeom prst="roundRect">
          <a:avLst>
            <a:gd name="adj" fmla="val 10000"/>
          </a:avLst>
        </a:prstGeom>
        <a:blipFill rotWithShape="1">
          <a:blip xmlns:r="http://schemas.openxmlformats.org/officeDocument/2006/relationships" r:embed="rId1"/>
          <a:srcRect/>
          <a:stretch>
            <a:fillRect t="-19000" b="-19000"/>
          </a:stretch>
        </a:blipFill>
        <a:ln w="12700" cap="flat" cmpd="sng" algn="ctr">
          <a:solidFill>
            <a:sysClr val="window" lastClr="FFFFFF">
              <a:hueOff val="0"/>
              <a:satOff val="0"/>
              <a:lumOff val="0"/>
              <a:alphaOff val="0"/>
            </a:sysClr>
          </a:solidFill>
          <a:prstDash val="solid"/>
          <a:miter lim="800000"/>
        </a:ln>
        <a:effectLst/>
      </dgm:spPr>
    </dgm:pt>
    <dgm:pt modelId="{1EDA32E4-AA3B-4143-9EC5-40FAB7F4C3C3}" type="pres">
      <dgm:prSet presAssocID="{C5FEB274-8FC5-44FF-9AF7-EF811C02043F}" presName="text" presStyleLbl="node1" presStyleIdx="0" presStyleCnt="4">
        <dgm:presLayoutVars>
          <dgm:bulletEnabled val="1"/>
        </dgm:presLayoutVars>
      </dgm:prSet>
      <dgm:spPr/>
    </dgm:pt>
    <dgm:pt modelId="{8D8F9532-AF45-45A3-A994-8F8628C85C0A}" type="pres">
      <dgm:prSet presAssocID="{B223B8CA-8A13-4605-BE50-D4FCC53E00A5}" presName="spacer" presStyleCnt="0"/>
      <dgm:spPr/>
    </dgm:pt>
    <dgm:pt modelId="{3D39EA5C-C6B7-4CFC-A932-DBEEB8381766}" type="pres">
      <dgm:prSet presAssocID="{3198599D-CAE1-49BE-B042-8DA9BBC69F1D}" presName="comp" presStyleCnt="0"/>
      <dgm:spPr/>
    </dgm:pt>
    <dgm:pt modelId="{532F0303-BF5C-4957-B92D-08A6F9B3978D}" type="pres">
      <dgm:prSet presAssocID="{3198599D-CAE1-49BE-B042-8DA9BBC69F1D}" presName="box" presStyleLbl="node1" presStyleIdx="1" presStyleCnt="4"/>
      <dgm:spPr/>
    </dgm:pt>
    <dgm:pt modelId="{7607F566-C116-454E-9F8D-CD71741A6B8D}" type="pres">
      <dgm:prSet presAssocID="{3198599D-CAE1-49BE-B042-8DA9BBC69F1D}" presName="img" presStyleLbl="fgImgPlace1" presStyleIdx="1" presStyleCnt="4"/>
      <dgm:spPr>
        <a:xfrm>
          <a:off x="74384" y="892611"/>
          <a:ext cx="1097280" cy="595074"/>
        </a:xfrm>
        <a:prstGeom prst="roundRect">
          <a:avLst>
            <a:gd name="adj" fmla="val 10000"/>
          </a:avLst>
        </a:prstGeom>
        <a:blipFill rotWithShape="1">
          <a:blip xmlns:r="http://schemas.openxmlformats.org/officeDocument/2006/relationships" r:embed="rId2"/>
          <a:srcRect/>
          <a:stretch>
            <a:fillRect t="-1000" b="-1000"/>
          </a:stretch>
        </a:blipFill>
        <a:ln w="12700" cap="flat" cmpd="sng" algn="ctr">
          <a:solidFill>
            <a:sysClr val="window" lastClr="FFFFFF">
              <a:hueOff val="0"/>
              <a:satOff val="0"/>
              <a:lumOff val="0"/>
              <a:alphaOff val="0"/>
            </a:sysClr>
          </a:solidFill>
          <a:prstDash val="solid"/>
          <a:miter lim="800000"/>
        </a:ln>
        <a:effectLst/>
      </dgm:spPr>
    </dgm:pt>
    <dgm:pt modelId="{6CF91BC4-76AB-4D40-A41B-9639AED78A55}" type="pres">
      <dgm:prSet presAssocID="{3198599D-CAE1-49BE-B042-8DA9BBC69F1D}" presName="text" presStyleLbl="node1" presStyleIdx="1" presStyleCnt="4">
        <dgm:presLayoutVars>
          <dgm:bulletEnabled val="1"/>
        </dgm:presLayoutVars>
      </dgm:prSet>
      <dgm:spPr/>
    </dgm:pt>
    <dgm:pt modelId="{4D227690-E578-4D9E-A845-F0C4732CC8C9}" type="pres">
      <dgm:prSet presAssocID="{46C15FCF-5F88-4A10-AEB5-576A55EFF038}" presName="spacer" presStyleCnt="0"/>
      <dgm:spPr/>
    </dgm:pt>
    <dgm:pt modelId="{8189F711-70C5-4D78-A2A9-0383200B056F}" type="pres">
      <dgm:prSet presAssocID="{A55A7A6A-CC93-48FF-970E-A0EFC06C7464}" presName="comp" presStyleCnt="0"/>
      <dgm:spPr/>
    </dgm:pt>
    <dgm:pt modelId="{EC02AFB0-06C1-48C9-A1BC-9A04BE781827}" type="pres">
      <dgm:prSet presAssocID="{A55A7A6A-CC93-48FF-970E-A0EFC06C7464}" presName="box" presStyleLbl="node1" presStyleIdx="2" presStyleCnt="4" custScaleY="123561"/>
      <dgm:spPr/>
    </dgm:pt>
    <dgm:pt modelId="{514E436D-B67E-4208-9641-293F1CC0A2FC}" type="pres">
      <dgm:prSet presAssocID="{A55A7A6A-CC93-48FF-970E-A0EFC06C7464}" presName="img" presStyleLbl="fgImgPlace1" presStyleIdx="2" presStyleCnt="4"/>
      <dgm:spPr>
        <a:xfrm>
          <a:off x="74384" y="1710838"/>
          <a:ext cx="1097280" cy="595074"/>
        </a:xfrm>
        <a:prstGeom prst="roundRect">
          <a:avLst>
            <a:gd name="adj" fmla="val 10000"/>
          </a:avLst>
        </a:prstGeom>
        <a:blipFill rotWithShape="1">
          <a:blip xmlns:r="http://schemas.openxmlformats.org/officeDocument/2006/relationships" r:embed="rId3"/>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3BD186DE-3A2F-4C65-B073-2349415E166E}" type="pres">
      <dgm:prSet presAssocID="{A55A7A6A-CC93-48FF-970E-A0EFC06C7464}" presName="text" presStyleLbl="node1" presStyleIdx="2" presStyleCnt="4">
        <dgm:presLayoutVars>
          <dgm:bulletEnabled val="1"/>
        </dgm:presLayoutVars>
      </dgm:prSet>
      <dgm:spPr/>
    </dgm:pt>
    <dgm:pt modelId="{51FE70EC-9F4D-42CB-A245-3E151BBF4A35}" type="pres">
      <dgm:prSet presAssocID="{87E636EA-2334-4D92-8868-6EA2BD09404E}" presName="spacer" presStyleCnt="0"/>
      <dgm:spPr/>
    </dgm:pt>
    <dgm:pt modelId="{61FF0E8E-F6F1-4B4D-8399-FD6FC2D27E2E}" type="pres">
      <dgm:prSet presAssocID="{4FFB54A4-F13C-446F-BC97-9C05EBFBF9F4}" presName="comp" presStyleCnt="0"/>
      <dgm:spPr/>
    </dgm:pt>
    <dgm:pt modelId="{88E5A9A5-974D-48D9-820C-7D37FE0A018B}" type="pres">
      <dgm:prSet presAssocID="{4FFB54A4-F13C-446F-BC97-9C05EBFBF9F4}" presName="box" presStyleLbl="node1" presStyleIdx="3" presStyleCnt="4" custScaleY="178554"/>
      <dgm:spPr/>
    </dgm:pt>
    <dgm:pt modelId="{67E484A8-AB23-42F9-926F-60FE1764A567}" type="pres">
      <dgm:prSet presAssocID="{4FFB54A4-F13C-446F-BC97-9C05EBFBF9F4}" presName="img" presStyleLbl="fgImgPlace1" presStyleIdx="3" presStyleCnt="4"/>
      <dgm:spPr>
        <a:xfrm>
          <a:off x="74384" y="2529066"/>
          <a:ext cx="1097280" cy="595074"/>
        </a:xfrm>
        <a:prstGeom prst="roundRect">
          <a:avLst>
            <a:gd name="adj" fmla="val 10000"/>
          </a:avLst>
        </a:prstGeom>
        <a:blipFill rotWithShape="1">
          <a:blip xmlns:r="http://schemas.openxmlformats.org/officeDocument/2006/relationships" r:embed="rId4"/>
          <a:srcRect/>
          <a:stretch>
            <a:fillRect t="-1000" b="-1000"/>
          </a:stretch>
        </a:blipFill>
        <a:ln w="12700" cap="flat" cmpd="sng" algn="ctr">
          <a:solidFill>
            <a:sysClr val="window" lastClr="FFFFFF">
              <a:hueOff val="0"/>
              <a:satOff val="0"/>
              <a:lumOff val="0"/>
              <a:alphaOff val="0"/>
            </a:sysClr>
          </a:solidFill>
          <a:prstDash val="solid"/>
          <a:miter lim="800000"/>
        </a:ln>
        <a:effectLst/>
      </dgm:spPr>
    </dgm:pt>
    <dgm:pt modelId="{0195229B-3EC9-4DD4-9BA4-63764D7B318F}" type="pres">
      <dgm:prSet presAssocID="{4FFB54A4-F13C-446F-BC97-9C05EBFBF9F4}" presName="text" presStyleLbl="node1" presStyleIdx="3" presStyleCnt="4">
        <dgm:presLayoutVars>
          <dgm:bulletEnabled val="1"/>
        </dgm:presLayoutVars>
      </dgm:prSet>
      <dgm:spPr/>
    </dgm:pt>
  </dgm:ptLst>
  <dgm:cxnLst>
    <dgm:cxn modelId="{94D88506-CE06-4CC6-9F20-4C67ABAB17B7}" type="presOf" srcId="{A55A7A6A-CC93-48FF-970E-A0EFC06C7464}" destId="{3BD186DE-3A2F-4C65-B073-2349415E166E}" srcOrd="1" destOrd="0" presId="urn:microsoft.com/office/officeart/2005/8/layout/vList4"/>
    <dgm:cxn modelId="{A52FAB19-3752-44EF-8154-B7F40D962152}" srcId="{601C8BD8-9C73-40F5-929A-CDB38CEA905C}" destId="{A55A7A6A-CC93-48FF-970E-A0EFC06C7464}" srcOrd="2" destOrd="0" parTransId="{14848516-A1C4-4158-85FE-7D252BD47D85}" sibTransId="{87E636EA-2334-4D92-8868-6EA2BD09404E}"/>
    <dgm:cxn modelId="{7F9A3A5B-FD2B-4A9D-9720-692015D5856E}" type="presOf" srcId="{C5FEB274-8FC5-44FF-9AF7-EF811C02043F}" destId="{618D9E07-6D8C-4A59-B08B-ACE02F58F395}" srcOrd="0" destOrd="0" presId="urn:microsoft.com/office/officeart/2005/8/layout/vList4"/>
    <dgm:cxn modelId="{C7D9785B-040E-444D-A5E9-171F73E03E12}" type="presOf" srcId="{3198599D-CAE1-49BE-B042-8DA9BBC69F1D}" destId="{532F0303-BF5C-4957-B92D-08A6F9B3978D}" srcOrd="0" destOrd="0" presId="urn:microsoft.com/office/officeart/2005/8/layout/vList4"/>
    <dgm:cxn modelId="{BEC08C6B-D444-4317-AA4E-8A2CE241BBA8}" type="presOf" srcId="{4FFB54A4-F13C-446F-BC97-9C05EBFBF9F4}" destId="{88E5A9A5-974D-48D9-820C-7D37FE0A018B}" srcOrd="0" destOrd="0" presId="urn:microsoft.com/office/officeart/2005/8/layout/vList4"/>
    <dgm:cxn modelId="{30D6B857-753B-49E9-94DE-867A55883BD0}" type="presOf" srcId="{601C8BD8-9C73-40F5-929A-CDB38CEA905C}" destId="{9753091F-F8D1-464C-AB8D-65E744A6961D}" srcOrd="0" destOrd="0" presId="urn:microsoft.com/office/officeart/2005/8/layout/vList4"/>
    <dgm:cxn modelId="{B380C186-6BF5-4D31-85DD-6880E779A552}" srcId="{601C8BD8-9C73-40F5-929A-CDB38CEA905C}" destId="{C5FEB274-8FC5-44FF-9AF7-EF811C02043F}" srcOrd="0" destOrd="0" parTransId="{F10D989A-E977-437D-ACA1-9FA8C19B94A8}" sibTransId="{B223B8CA-8A13-4605-BE50-D4FCC53E00A5}"/>
    <dgm:cxn modelId="{80783888-3026-4C5C-A3D9-F5E521F06112}" type="presOf" srcId="{3198599D-CAE1-49BE-B042-8DA9BBC69F1D}" destId="{6CF91BC4-76AB-4D40-A41B-9639AED78A55}" srcOrd="1" destOrd="0" presId="urn:microsoft.com/office/officeart/2005/8/layout/vList4"/>
    <dgm:cxn modelId="{B1B71DB4-7A85-4977-8593-FE6E4439825C}" srcId="{601C8BD8-9C73-40F5-929A-CDB38CEA905C}" destId="{4FFB54A4-F13C-446F-BC97-9C05EBFBF9F4}" srcOrd="3" destOrd="0" parTransId="{464035EB-5BDB-4F9D-860F-2CE6ACA1FDB7}" sibTransId="{567BF50C-E62D-4C1F-96EB-AD3B0CA80D12}"/>
    <dgm:cxn modelId="{E36A40B4-0DBE-46C8-8795-EED970BBFD97}" type="presOf" srcId="{4FFB54A4-F13C-446F-BC97-9C05EBFBF9F4}" destId="{0195229B-3EC9-4DD4-9BA4-63764D7B318F}" srcOrd="1" destOrd="0" presId="urn:microsoft.com/office/officeart/2005/8/layout/vList4"/>
    <dgm:cxn modelId="{676990C1-FA6A-4562-ADA7-44439C84DA66}" srcId="{601C8BD8-9C73-40F5-929A-CDB38CEA905C}" destId="{3198599D-CAE1-49BE-B042-8DA9BBC69F1D}" srcOrd="1" destOrd="0" parTransId="{D4BB5161-BF5B-491E-BB08-1CAF7560A137}" sibTransId="{46C15FCF-5F88-4A10-AEB5-576A55EFF038}"/>
    <dgm:cxn modelId="{98F1CAE5-9096-446E-8E97-02D17C975C07}" type="presOf" srcId="{C5FEB274-8FC5-44FF-9AF7-EF811C02043F}" destId="{1EDA32E4-AA3B-4143-9EC5-40FAB7F4C3C3}" srcOrd="1" destOrd="0" presId="urn:microsoft.com/office/officeart/2005/8/layout/vList4"/>
    <dgm:cxn modelId="{43E154F1-A967-4A57-B55B-1B8AD405710A}" type="presOf" srcId="{A55A7A6A-CC93-48FF-970E-A0EFC06C7464}" destId="{EC02AFB0-06C1-48C9-A1BC-9A04BE781827}" srcOrd="0" destOrd="0" presId="urn:microsoft.com/office/officeart/2005/8/layout/vList4"/>
    <dgm:cxn modelId="{0C92633C-CD42-49FD-8045-3B6E6BF15C16}" type="presParOf" srcId="{9753091F-F8D1-464C-AB8D-65E744A6961D}" destId="{5D89E9C3-0DDF-4EAA-BC8F-AA5E871BCB02}" srcOrd="0" destOrd="0" presId="urn:microsoft.com/office/officeart/2005/8/layout/vList4"/>
    <dgm:cxn modelId="{2AAC6692-D1A0-4F12-96EC-F497EBBF4CC8}" type="presParOf" srcId="{5D89E9C3-0DDF-4EAA-BC8F-AA5E871BCB02}" destId="{618D9E07-6D8C-4A59-B08B-ACE02F58F395}" srcOrd="0" destOrd="0" presId="urn:microsoft.com/office/officeart/2005/8/layout/vList4"/>
    <dgm:cxn modelId="{83796E50-EA65-4BBF-B49F-72566D6DF61F}" type="presParOf" srcId="{5D89E9C3-0DDF-4EAA-BC8F-AA5E871BCB02}" destId="{36AC8F5F-7C7A-40B4-8114-E7073E641B5B}" srcOrd="1" destOrd="0" presId="urn:microsoft.com/office/officeart/2005/8/layout/vList4"/>
    <dgm:cxn modelId="{BCA24147-90C0-46D1-989D-491DF2E8721E}" type="presParOf" srcId="{5D89E9C3-0DDF-4EAA-BC8F-AA5E871BCB02}" destId="{1EDA32E4-AA3B-4143-9EC5-40FAB7F4C3C3}" srcOrd="2" destOrd="0" presId="urn:microsoft.com/office/officeart/2005/8/layout/vList4"/>
    <dgm:cxn modelId="{A9FF7D4B-989A-4D58-9CCA-B7651B618057}" type="presParOf" srcId="{9753091F-F8D1-464C-AB8D-65E744A6961D}" destId="{8D8F9532-AF45-45A3-A994-8F8628C85C0A}" srcOrd="1" destOrd="0" presId="urn:microsoft.com/office/officeart/2005/8/layout/vList4"/>
    <dgm:cxn modelId="{9AA4745A-ACB5-4D3C-A81D-170C89B01F04}" type="presParOf" srcId="{9753091F-F8D1-464C-AB8D-65E744A6961D}" destId="{3D39EA5C-C6B7-4CFC-A932-DBEEB8381766}" srcOrd="2" destOrd="0" presId="urn:microsoft.com/office/officeart/2005/8/layout/vList4"/>
    <dgm:cxn modelId="{DEC9C7B9-92C9-43E7-9DC5-DD6622F2114D}" type="presParOf" srcId="{3D39EA5C-C6B7-4CFC-A932-DBEEB8381766}" destId="{532F0303-BF5C-4957-B92D-08A6F9B3978D}" srcOrd="0" destOrd="0" presId="urn:microsoft.com/office/officeart/2005/8/layout/vList4"/>
    <dgm:cxn modelId="{087BA7C0-6FD3-4FE1-A7E8-A53A018E94F6}" type="presParOf" srcId="{3D39EA5C-C6B7-4CFC-A932-DBEEB8381766}" destId="{7607F566-C116-454E-9F8D-CD71741A6B8D}" srcOrd="1" destOrd="0" presId="urn:microsoft.com/office/officeart/2005/8/layout/vList4"/>
    <dgm:cxn modelId="{2AC65647-834A-4EE0-985F-45043656383B}" type="presParOf" srcId="{3D39EA5C-C6B7-4CFC-A932-DBEEB8381766}" destId="{6CF91BC4-76AB-4D40-A41B-9639AED78A55}" srcOrd="2" destOrd="0" presId="urn:microsoft.com/office/officeart/2005/8/layout/vList4"/>
    <dgm:cxn modelId="{84214843-985B-447E-BFAF-08AFA41F7058}" type="presParOf" srcId="{9753091F-F8D1-464C-AB8D-65E744A6961D}" destId="{4D227690-E578-4D9E-A845-F0C4732CC8C9}" srcOrd="3" destOrd="0" presId="urn:microsoft.com/office/officeart/2005/8/layout/vList4"/>
    <dgm:cxn modelId="{5C3BA6E3-3E9E-4387-9688-F2F5CE6BC73A}" type="presParOf" srcId="{9753091F-F8D1-464C-AB8D-65E744A6961D}" destId="{8189F711-70C5-4D78-A2A9-0383200B056F}" srcOrd="4" destOrd="0" presId="urn:microsoft.com/office/officeart/2005/8/layout/vList4"/>
    <dgm:cxn modelId="{5BE21CF8-820B-4120-9999-AC8AA5366320}" type="presParOf" srcId="{8189F711-70C5-4D78-A2A9-0383200B056F}" destId="{EC02AFB0-06C1-48C9-A1BC-9A04BE781827}" srcOrd="0" destOrd="0" presId="urn:microsoft.com/office/officeart/2005/8/layout/vList4"/>
    <dgm:cxn modelId="{13928C8C-AC0A-48CF-BCA4-BC95C3B356EC}" type="presParOf" srcId="{8189F711-70C5-4D78-A2A9-0383200B056F}" destId="{514E436D-B67E-4208-9641-293F1CC0A2FC}" srcOrd="1" destOrd="0" presId="urn:microsoft.com/office/officeart/2005/8/layout/vList4"/>
    <dgm:cxn modelId="{7315D02D-053A-4316-B8E0-D8C4516938EB}" type="presParOf" srcId="{8189F711-70C5-4D78-A2A9-0383200B056F}" destId="{3BD186DE-3A2F-4C65-B073-2349415E166E}" srcOrd="2" destOrd="0" presId="urn:microsoft.com/office/officeart/2005/8/layout/vList4"/>
    <dgm:cxn modelId="{39A78D24-FE73-4602-B65D-95F8668932CC}" type="presParOf" srcId="{9753091F-F8D1-464C-AB8D-65E744A6961D}" destId="{51FE70EC-9F4D-42CB-A245-3E151BBF4A35}" srcOrd="5" destOrd="0" presId="urn:microsoft.com/office/officeart/2005/8/layout/vList4"/>
    <dgm:cxn modelId="{877B8CF9-C8D5-4D94-B895-7308E82CE824}" type="presParOf" srcId="{9753091F-F8D1-464C-AB8D-65E744A6961D}" destId="{61FF0E8E-F6F1-4B4D-8399-FD6FC2D27E2E}" srcOrd="6" destOrd="0" presId="urn:microsoft.com/office/officeart/2005/8/layout/vList4"/>
    <dgm:cxn modelId="{26F39060-69C2-422C-90FD-FC543876AB21}" type="presParOf" srcId="{61FF0E8E-F6F1-4B4D-8399-FD6FC2D27E2E}" destId="{88E5A9A5-974D-48D9-820C-7D37FE0A018B}" srcOrd="0" destOrd="0" presId="urn:microsoft.com/office/officeart/2005/8/layout/vList4"/>
    <dgm:cxn modelId="{B18C3021-3382-45B5-9627-9CD6F8349571}" type="presParOf" srcId="{61FF0E8E-F6F1-4B4D-8399-FD6FC2D27E2E}" destId="{67E484A8-AB23-42F9-926F-60FE1764A567}" srcOrd="1" destOrd="0" presId="urn:microsoft.com/office/officeart/2005/8/layout/vList4"/>
    <dgm:cxn modelId="{C8436BCD-89C1-43F7-B24F-9F04A32341D8}" type="presParOf" srcId="{61FF0E8E-F6F1-4B4D-8399-FD6FC2D27E2E}" destId="{0195229B-3EC9-4DD4-9BA4-63764D7B318F}"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EE655B-81BA-4326-84A0-B5EEAA74DDD9}"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CL"/>
        </a:p>
      </dgm:t>
    </dgm:pt>
    <dgm:pt modelId="{BF2F47C2-DC91-4A3B-81F4-F962FF93E9F8}">
      <dgm:prSet phldrT="[Texto]" custT="1"/>
      <dgm:spPr/>
      <dgm:t>
        <a:bodyPr/>
        <a:lstStyle/>
        <a:p>
          <a:pPr algn="just"/>
          <a:r>
            <a:rPr lang="es-MX" sz="1000" dirty="0"/>
            <a:t>Se refiere a un lugar y por lo mismo alusivo a un territorio político administrativo a pequeña escala que se identifica de otros porque sus respectivas poblaciones tienen ideas diferentes sobre lo que es el mundo y lo que debería ser. Es precisamente de la percepción formal de las existencias de estas diferencias que nace el concepto de local, </a:t>
          </a:r>
          <a:endParaRPr lang="es-CL" sz="1000" dirty="0"/>
        </a:p>
      </dgm:t>
    </dgm:pt>
    <dgm:pt modelId="{EEA89EBB-CE60-4513-AE92-3D077531ACD3}" type="parTrans" cxnId="{4CF1F885-DBF9-422B-85AF-1DB60A33801E}">
      <dgm:prSet/>
      <dgm:spPr/>
      <dgm:t>
        <a:bodyPr/>
        <a:lstStyle/>
        <a:p>
          <a:endParaRPr lang="es-CL"/>
        </a:p>
      </dgm:t>
    </dgm:pt>
    <dgm:pt modelId="{13E7A023-B5DB-450D-94A6-55D62E7B1414}" type="sibTrans" cxnId="{4CF1F885-DBF9-422B-85AF-1DB60A33801E}">
      <dgm:prSet/>
      <dgm:spPr/>
      <dgm:t>
        <a:bodyPr/>
        <a:lstStyle/>
        <a:p>
          <a:endParaRPr lang="es-CL"/>
        </a:p>
      </dgm:t>
    </dgm:pt>
    <dgm:pt modelId="{4AE15423-9F69-4A0B-8136-6BCDADD4345B}">
      <dgm:prSet phldrT="[Texto]"/>
      <dgm:spPr/>
      <dgm:t>
        <a:bodyPr/>
        <a:lstStyle/>
        <a:p>
          <a:r>
            <a:rPr lang="es-MX" dirty="0"/>
            <a:t>Gestión Local</a:t>
          </a:r>
          <a:endParaRPr lang="es-CL" dirty="0"/>
        </a:p>
      </dgm:t>
    </dgm:pt>
    <dgm:pt modelId="{81666BF0-3D89-4345-83D3-65255D683BF0}" type="parTrans" cxnId="{D0B37CDD-DCCF-4FBD-A25C-87EE3289AA9B}">
      <dgm:prSet/>
      <dgm:spPr/>
      <dgm:t>
        <a:bodyPr/>
        <a:lstStyle/>
        <a:p>
          <a:endParaRPr lang="es-CL"/>
        </a:p>
      </dgm:t>
    </dgm:pt>
    <dgm:pt modelId="{76D688E9-F534-4A3C-A5DC-BA31EB91C272}" type="sibTrans" cxnId="{D0B37CDD-DCCF-4FBD-A25C-87EE3289AA9B}">
      <dgm:prSet/>
      <dgm:spPr/>
      <dgm:t>
        <a:bodyPr/>
        <a:lstStyle/>
        <a:p>
          <a:endParaRPr lang="es-CL"/>
        </a:p>
      </dgm:t>
    </dgm:pt>
    <dgm:pt modelId="{186161A4-F5CF-4E35-B732-121C39145F2C}">
      <dgm:prSet custT="1"/>
      <dgm:spPr/>
      <dgm:t>
        <a:bodyPr/>
        <a:lstStyle/>
        <a:p>
          <a:pPr algn="just"/>
          <a:r>
            <a:rPr lang="es-MX" sz="1200" dirty="0"/>
            <a:t>Gestión es también un conjunto de acciones u operaciones relacionadas con la administración y dirección de una organización</a:t>
          </a:r>
          <a:endParaRPr lang="es-CL" sz="1200" dirty="0"/>
        </a:p>
      </dgm:t>
    </dgm:pt>
    <dgm:pt modelId="{B7A5451A-9724-4407-936F-47390ADF2E8A}" type="parTrans" cxnId="{4A1A8551-5BD0-498B-8898-72A673E589F0}">
      <dgm:prSet/>
      <dgm:spPr/>
      <dgm:t>
        <a:bodyPr/>
        <a:lstStyle/>
        <a:p>
          <a:endParaRPr lang="es-CL"/>
        </a:p>
      </dgm:t>
    </dgm:pt>
    <dgm:pt modelId="{5A7AC101-F084-4191-8E5D-0997FE18FFDB}" type="sibTrans" cxnId="{4A1A8551-5BD0-498B-8898-72A673E589F0}">
      <dgm:prSet/>
      <dgm:spPr/>
      <dgm:t>
        <a:bodyPr/>
        <a:lstStyle/>
        <a:p>
          <a:endParaRPr lang="es-CL"/>
        </a:p>
      </dgm:t>
    </dgm:pt>
    <dgm:pt modelId="{8A05DAE1-892F-44F3-AA9E-1598734D6D0B}" type="pres">
      <dgm:prSet presAssocID="{9BEE655B-81BA-4326-84A0-B5EEAA74DDD9}" presName="Name0" presStyleCnt="0">
        <dgm:presLayoutVars>
          <dgm:chMax/>
          <dgm:chPref/>
          <dgm:dir/>
        </dgm:presLayoutVars>
      </dgm:prSet>
      <dgm:spPr/>
    </dgm:pt>
    <dgm:pt modelId="{B23CE3F6-2103-41F3-87A4-3F4EEE1E3064}" type="pres">
      <dgm:prSet presAssocID="{BF2F47C2-DC91-4A3B-81F4-F962FF93E9F8}" presName="composite" presStyleCnt="0"/>
      <dgm:spPr/>
    </dgm:pt>
    <dgm:pt modelId="{F3EF8BF8-0FF3-4DB5-A6A8-61F79EA7DE45}" type="pres">
      <dgm:prSet presAssocID="{BF2F47C2-DC91-4A3B-81F4-F962FF93E9F8}" presName="Accent" presStyleLbl="alignNode1" presStyleIdx="0" presStyleCnt="5">
        <dgm:presLayoutVars>
          <dgm:chMax val="0"/>
          <dgm:chPref val="0"/>
        </dgm:presLayoutVars>
      </dgm:prSet>
      <dgm:spPr/>
    </dgm:pt>
    <dgm:pt modelId="{F4D760FD-5482-4320-BB96-69D478FC54C2}" type="pres">
      <dgm:prSet presAssocID="{BF2F47C2-DC91-4A3B-81F4-F962FF93E9F8}" presName="Image" presStyleLbl="bgImgPlace1" presStyleIdx="0" presStyleCnt="3" custLinFactNeighborX="-64229" custLinFactNeighborY="-4111">
        <dgm:presLayoutVars>
          <dgm:chMax val="0"/>
          <dgm:chPref val="0"/>
          <dgm:bulletEnabled val="1"/>
        </dgm:presLayoutVars>
      </dgm:prSet>
      <dgm:spPr>
        <a:blipFill rotWithShape="1">
          <a:blip xmlns:r="http://schemas.openxmlformats.org/officeDocument/2006/relationships" r:embed="rId1"/>
          <a:srcRect/>
          <a:stretch>
            <a:fillRect l="-11000" r="-11000"/>
          </a:stretch>
        </a:blipFill>
      </dgm:spPr>
    </dgm:pt>
    <dgm:pt modelId="{6EED4310-7DB3-4812-AB44-52FAF76C32B8}" type="pres">
      <dgm:prSet presAssocID="{BF2F47C2-DC91-4A3B-81F4-F962FF93E9F8}" presName="Parent" presStyleLbl="fgAccFollowNode1" presStyleIdx="0" presStyleCnt="3" custScaleX="225987" custScaleY="183638">
        <dgm:presLayoutVars>
          <dgm:chMax val="0"/>
          <dgm:chPref val="0"/>
          <dgm:bulletEnabled val="1"/>
        </dgm:presLayoutVars>
      </dgm:prSet>
      <dgm:spPr/>
    </dgm:pt>
    <dgm:pt modelId="{19908361-D6DC-4FD2-BDEF-C466F7E1371B}" type="pres">
      <dgm:prSet presAssocID="{BF2F47C2-DC91-4A3B-81F4-F962FF93E9F8}" presName="Space" presStyleCnt="0">
        <dgm:presLayoutVars>
          <dgm:chMax val="0"/>
          <dgm:chPref val="0"/>
        </dgm:presLayoutVars>
      </dgm:prSet>
      <dgm:spPr/>
    </dgm:pt>
    <dgm:pt modelId="{A45A90DB-7907-4DFC-B5DF-D64DC32FCA4D}" type="pres">
      <dgm:prSet presAssocID="{13E7A023-B5DB-450D-94A6-55D62E7B1414}" presName="ConnectorComposite" presStyleCnt="0"/>
      <dgm:spPr/>
    </dgm:pt>
    <dgm:pt modelId="{8D935216-7846-4841-87DB-BEE61A7F80DC}" type="pres">
      <dgm:prSet presAssocID="{13E7A023-B5DB-450D-94A6-55D62E7B1414}" presName="TopSpacing" presStyleCnt="0"/>
      <dgm:spPr/>
    </dgm:pt>
    <dgm:pt modelId="{1651073E-3CA6-4CB5-B311-65BC5ACEA107}" type="pres">
      <dgm:prSet presAssocID="{13E7A023-B5DB-450D-94A6-55D62E7B1414}" presName="Connector" presStyleLbl="alignNode1" presStyleIdx="1" presStyleCnt="5" custFlipVert="1" custFlipHor="1" custScaleX="19577" custScaleY="305760" custLinFactNeighborX="-13870" custLinFactNeighborY="-24565"/>
      <dgm:spPr/>
    </dgm:pt>
    <dgm:pt modelId="{9D16FC41-F74D-4334-BF49-1BEDDA9787BB}" type="pres">
      <dgm:prSet presAssocID="{13E7A023-B5DB-450D-94A6-55D62E7B1414}" presName="BottomSpacing" presStyleCnt="0"/>
      <dgm:spPr/>
    </dgm:pt>
    <dgm:pt modelId="{B43B8D10-4F83-44DF-9E17-44638F14A77D}" type="pres">
      <dgm:prSet presAssocID="{4AE15423-9F69-4A0B-8136-6BCDADD4345B}" presName="composite" presStyleCnt="0"/>
      <dgm:spPr/>
    </dgm:pt>
    <dgm:pt modelId="{0E83446F-D0FE-4C70-BEE4-06C57C93C430}" type="pres">
      <dgm:prSet presAssocID="{4AE15423-9F69-4A0B-8136-6BCDADD4345B}" presName="Accent" presStyleLbl="alignNode1" presStyleIdx="2" presStyleCnt="5">
        <dgm:presLayoutVars>
          <dgm:chMax val="0"/>
          <dgm:chPref val="0"/>
        </dgm:presLayoutVars>
      </dgm:prSet>
      <dgm:spPr/>
    </dgm:pt>
    <dgm:pt modelId="{8410E587-E006-432F-B202-92F198F89FBD}" type="pres">
      <dgm:prSet presAssocID="{4AE15423-9F69-4A0B-8136-6BCDADD4345B}" presName="Image" presStyleLbl="bgImgPlace1" presStyleIdx="1" presStyleCnt="3" custLinFactNeighborX="54232" custLinFactNeighborY="-5410">
        <dgm:presLayoutVars>
          <dgm:chMax val="0"/>
          <dgm:chPref val="0"/>
          <dgm:bulletEnabled val="1"/>
        </dgm:presLayoutVars>
      </dgm:prSet>
      <dgm:spPr>
        <a:blipFill rotWithShape="1">
          <a:blip xmlns:r="http://schemas.openxmlformats.org/officeDocument/2006/relationships" r:embed="rId2"/>
          <a:srcRect/>
          <a:stretch>
            <a:fillRect l="-9000" r="-9000"/>
          </a:stretch>
        </a:blipFill>
      </dgm:spPr>
    </dgm:pt>
    <dgm:pt modelId="{AF21DB89-BA04-4E05-87F5-7CBE2C97068A}" type="pres">
      <dgm:prSet presAssocID="{4AE15423-9F69-4A0B-8136-6BCDADD4345B}" presName="Parent" presStyleLbl="fgAccFollowNode1" presStyleIdx="1" presStyleCnt="3">
        <dgm:presLayoutVars>
          <dgm:chMax val="0"/>
          <dgm:chPref val="0"/>
          <dgm:bulletEnabled val="1"/>
        </dgm:presLayoutVars>
      </dgm:prSet>
      <dgm:spPr/>
    </dgm:pt>
    <dgm:pt modelId="{199A127E-4F29-4D70-80C5-C1643F571D1E}" type="pres">
      <dgm:prSet presAssocID="{4AE15423-9F69-4A0B-8136-6BCDADD4345B}" presName="Space" presStyleCnt="0">
        <dgm:presLayoutVars>
          <dgm:chMax val="0"/>
          <dgm:chPref val="0"/>
        </dgm:presLayoutVars>
      </dgm:prSet>
      <dgm:spPr/>
    </dgm:pt>
    <dgm:pt modelId="{C8BF3475-F5FA-4593-A7C6-B502F152542F}" type="pres">
      <dgm:prSet presAssocID="{76D688E9-F534-4A3C-A5DC-BA31EB91C272}" presName="ConnectorComposite" presStyleCnt="0"/>
      <dgm:spPr/>
    </dgm:pt>
    <dgm:pt modelId="{3F7FEC25-1034-44CB-8246-96B88A56906B}" type="pres">
      <dgm:prSet presAssocID="{76D688E9-F534-4A3C-A5DC-BA31EB91C272}" presName="TopSpacing" presStyleCnt="0"/>
      <dgm:spPr/>
    </dgm:pt>
    <dgm:pt modelId="{0A8CB036-87AB-4E82-AD4C-68F88F6D01E2}" type="pres">
      <dgm:prSet presAssocID="{76D688E9-F534-4A3C-A5DC-BA31EB91C272}" presName="Connector" presStyleLbl="alignNode1" presStyleIdx="3" presStyleCnt="5" custFlipHor="0" custScaleX="17556" custScaleY="225060"/>
      <dgm:spPr/>
    </dgm:pt>
    <dgm:pt modelId="{261850D0-56F4-4505-94CB-7F66A139CC41}" type="pres">
      <dgm:prSet presAssocID="{76D688E9-F534-4A3C-A5DC-BA31EB91C272}" presName="BottomSpacing" presStyleCnt="0"/>
      <dgm:spPr/>
    </dgm:pt>
    <dgm:pt modelId="{4D49825A-9DB0-49B4-86FF-C19D6D602986}" type="pres">
      <dgm:prSet presAssocID="{186161A4-F5CF-4E35-B732-121C39145F2C}" presName="composite" presStyleCnt="0"/>
      <dgm:spPr/>
    </dgm:pt>
    <dgm:pt modelId="{DE3461CB-809E-42C4-9783-288091A44C65}" type="pres">
      <dgm:prSet presAssocID="{186161A4-F5CF-4E35-B732-121C39145F2C}" presName="Accent" presStyleLbl="alignNode1" presStyleIdx="4" presStyleCnt="5">
        <dgm:presLayoutVars>
          <dgm:chMax val="0"/>
          <dgm:chPref val="0"/>
        </dgm:presLayoutVars>
      </dgm:prSet>
      <dgm:spPr/>
    </dgm:pt>
    <dgm:pt modelId="{F3BE8C5A-042A-4213-8EC6-B69A8BE6A9E9}" type="pres">
      <dgm:prSet presAssocID="{186161A4-F5CF-4E35-B732-121C39145F2C}" presName="Image" presStyleLbl="bgImgPlace1" presStyleIdx="2" presStyleCnt="3" custLinFactNeighborX="-61131" custLinFactNeighborY="6517">
        <dgm:presLayoutVars>
          <dgm:chMax val="0"/>
          <dgm:chPref val="0"/>
          <dgm:bulletEnabled val="1"/>
        </dgm:presLayoutVars>
      </dgm:prSet>
      <dgm:spPr>
        <a:blipFill rotWithShape="1">
          <a:blip xmlns:r="http://schemas.openxmlformats.org/officeDocument/2006/relationships" r:embed="rId3"/>
          <a:srcRect/>
          <a:stretch>
            <a:fillRect l="-11000" r="-11000"/>
          </a:stretch>
        </a:blipFill>
      </dgm:spPr>
    </dgm:pt>
    <dgm:pt modelId="{A09E1432-0CBC-4BFF-B218-E057879DD5D4}" type="pres">
      <dgm:prSet presAssocID="{186161A4-F5CF-4E35-B732-121C39145F2C}" presName="Parent" presStyleLbl="fgAccFollowNode1" presStyleIdx="2" presStyleCnt="3" custScaleX="225420" custScaleY="176442">
        <dgm:presLayoutVars>
          <dgm:chMax val="0"/>
          <dgm:chPref val="0"/>
          <dgm:bulletEnabled val="1"/>
        </dgm:presLayoutVars>
      </dgm:prSet>
      <dgm:spPr/>
    </dgm:pt>
    <dgm:pt modelId="{F34CC1CB-408E-4546-845C-5B5B036526B7}" type="pres">
      <dgm:prSet presAssocID="{186161A4-F5CF-4E35-B732-121C39145F2C}" presName="Space" presStyleCnt="0">
        <dgm:presLayoutVars>
          <dgm:chMax val="0"/>
          <dgm:chPref val="0"/>
        </dgm:presLayoutVars>
      </dgm:prSet>
      <dgm:spPr/>
    </dgm:pt>
  </dgm:ptLst>
  <dgm:cxnLst>
    <dgm:cxn modelId="{4A1A8551-5BD0-498B-8898-72A673E589F0}" srcId="{9BEE655B-81BA-4326-84A0-B5EEAA74DDD9}" destId="{186161A4-F5CF-4E35-B732-121C39145F2C}" srcOrd="2" destOrd="0" parTransId="{B7A5451A-9724-4407-936F-47390ADF2E8A}" sibTransId="{5A7AC101-F084-4191-8E5D-0997FE18FFDB}"/>
    <dgm:cxn modelId="{A2D75254-1806-4ABE-B19F-967FA8214088}" type="presOf" srcId="{BF2F47C2-DC91-4A3B-81F4-F962FF93E9F8}" destId="{6EED4310-7DB3-4812-AB44-52FAF76C32B8}" srcOrd="0" destOrd="0" presId="urn:microsoft.com/office/officeart/2008/layout/AlternatingPictureCircles"/>
    <dgm:cxn modelId="{4CF1F885-DBF9-422B-85AF-1DB60A33801E}" srcId="{9BEE655B-81BA-4326-84A0-B5EEAA74DDD9}" destId="{BF2F47C2-DC91-4A3B-81F4-F962FF93E9F8}" srcOrd="0" destOrd="0" parTransId="{EEA89EBB-CE60-4513-AE92-3D077531ACD3}" sibTransId="{13E7A023-B5DB-450D-94A6-55D62E7B1414}"/>
    <dgm:cxn modelId="{0BBB06B7-2ED3-4416-B03B-7F77CEEBA0E6}" type="presOf" srcId="{4AE15423-9F69-4A0B-8136-6BCDADD4345B}" destId="{AF21DB89-BA04-4E05-87F5-7CBE2C97068A}" srcOrd="0" destOrd="0" presId="urn:microsoft.com/office/officeart/2008/layout/AlternatingPictureCircles"/>
    <dgm:cxn modelId="{95823FB8-E003-450D-B1DB-827CD172403D}" type="presOf" srcId="{186161A4-F5CF-4E35-B732-121C39145F2C}" destId="{A09E1432-0CBC-4BFF-B218-E057879DD5D4}" srcOrd="0" destOrd="0" presId="urn:microsoft.com/office/officeart/2008/layout/AlternatingPictureCircles"/>
    <dgm:cxn modelId="{D0B37CDD-DCCF-4FBD-A25C-87EE3289AA9B}" srcId="{9BEE655B-81BA-4326-84A0-B5EEAA74DDD9}" destId="{4AE15423-9F69-4A0B-8136-6BCDADD4345B}" srcOrd="1" destOrd="0" parTransId="{81666BF0-3D89-4345-83D3-65255D683BF0}" sibTransId="{76D688E9-F534-4A3C-A5DC-BA31EB91C272}"/>
    <dgm:cxn modelId="{41CDCAE5-F47A-4B94-A468-B4C01823AF28}" type="presOf" srcId="{9BEE655B-81BA-4326-84A0-B5EEAA74DDD9}" destId="{8A05DAE1-892F-44F3-AA9E-1598734D6D0B}" srcOrd="0" destOrd="0" presId="urn:microsoft.com/office/officeart/2008/layout/AlternatingPictureCircles"/>
    <dgm:cxn modelId="{4B3B9D09-45F0-4E8C-96F4-A7379FCEF5BA}" type="presParOf" srcId="{8A05DAE1-892F-44F3-AA9E-1598734D6D0B}" destId="{B23CE3F6-2103-41F3-87A4-3F4EEE1E3064}" srcOrd="0" destOrd="0" presId="urn:microsoft.com/office/officeart/2008/layout/AlternatingPictureCircles"/>
    <dgm:cxn modelId="{99596147-65E5-4D12-A7D4-F524600F6280}" type="presParOf" srcId="{B23CE3F6-2103-41F3-87A4-3F4EEE1E3064}" destId="{F3EF8BF8-0FF3-4DB5-A6A8-61F79EA7DE45}" srcOrd="0" destOrd="0" presId="urn:microsoft.com/office/officeart/2008/layout/AlternatingPictureCircles"/>
    <dgm:cxn modelId="{8A8E76CB-E6FE-4125-BF1A-DA22C13B46FC}" type="presParOf" srcId="{B23CE3F6-2103-41F3-87A4-3F4EEE1E3064}" destId="{F4D760FD-5482-4320-BB96-69D478FC54C2}" srcOrd="1" destOrd="0" presId="urn:microsoft.com/office/officeart/2008/layout/AlternatingPictureCircles"/>
    <dgm:cxn modelId="{B584E191-C211-4A56-A4A3-0574DAC7DD75}" type="presParOf" srcId="{B23CE3F6-2103-41F3-87A4-3F4EEE1E3064}" destId="{6EED4310-7DB3-4812-AB44-52FAF76C32B8}" srcOrd="2" destOrd="0" presId="urn:microsoft.com/office/officeart/2008/layout/AlternatingPictureCircles"/>
    <dgm:cxn modelId="{51E779B1-8233-4041-BB76-A99AE12A0CBA}" type="presParOf" srcId="{B23CE3F6-2103-41F3-87A4-3F4EEE1E3064}" destId="{19908361-D6DC-4FD2-BDEF-C466F7E1371B}" srcOrd="3" destOrd="0" presId="urn:microsoft.com/office/officeart/2008/layout/AlternatingPictureCircles"/>
    <dgm:cxn modelId="{E60F89C6-CC27-4F07-AB79-E68A37247291}" type="presParOf" srcId="{8A05DAE1-892F-44F3-AA9E-1598734D6D0B}" destId="{A45A90DB-7907-4DFC-B5DF-D64DC32FCA4D}" srcOrd="1" destOrd="0" presId="urn:microsoft.com/office/officeart/2008/layout/AlternatingPictureCircles"/>
    <dgm:cxn modelId="{8558EC54-6CB8-4D66-BAC1-3A65A8DAD1E1}" type="presParOf" srcId="{A45A90DB-7907-4DFC-B5DF-D64DC32FCA4D}" destId="{8D935216-7846-4841-87DB-BEE61A7F80DC}" srcOrd="0" destOrd="0" presId="urn:microsoft.com/office/officeart/2008/layout/AlternatingPictureCircles"/>
    <dgm:cxn modelId="{E04777CB-BE7B-448A-B2BA-E8FC9DE16003}" type="presParOf" srcId="{A45A90DB-7907-4DFC-B5DF-D64DC32FCA4D}" destId="{1651073E-3CA6-4CB5-B311-65BC5ACEA107}" srcOrd="1" destOrd="0" presId="urn:microsoft.com/office/officeart/2008/layout/AlternatingPictureCircles"/>
    <dgm:cxn modelId="{6F36BCC0-FCB8-41EE-A0F4-ECD50EF0CFFD}" type="presParOf" srcId="{A45A90DB-7907-4DFC-B5DF-D64DC32FCA4D}" destId="{9D16FC41-F74D-4334-BF49-1BEDDA9787BB}" srcOrd="2" destOrd="0" presId="urn:microsoft.com/office/officeart/2008/layout/AlternatingPictureCircles"/>
    <dgm:cxn modelId="{F6641E65-8DAB-474F-8B8C-DC0648CFC483}" type="presParOf" srcId="{8A05DAE1-892F-44F3-AA9E-1598734D6D0B}" destId="{B43B8D10-4F83-44DF-9E17-44638F14A77D}" srcOrd="2" destOrd="0" presId="urn:microsoft.com/office/officeart/2008/layout/AlternatingPictureCircles"/>
    <dgm:cxn modelId="{528E002E-9601-417D-B17A-D153ABB64A57}" type="presParOf" srcId="{B43B8D10-4F83-44DF-9E17-44638F14A77D}" destId="{0E83446F-D0FE-4C70-BEE4-06C57C93C430}" srcOrd="0" destOrd="0" presId="urn:microsoft.com/office/officeart/2008/layout/AlternatingPictureCircles"/>
    <dgm:cxn modelId="{B645D405-CC79-41B2-B800-D4CD74748818}" type="presParOf" srcId="{B43B8D10-4F83-44DF-9E17-44638F14A77D}" destId="{8410E587-E006-432F-B202-92F198F89FBD}" srcOrd="1" destOrd="0" presId="urn:microsoft.com/office/officeart/2008/layout/AlternatingPictureCircles"/>
    <dgm:cxn modelId="{6F0D91F8-6EA2-49F6-BB29-CE7FB3242C87}" type="presParOf" srcId="{B43B8D10-4F83-44DF-9E17-44638F14A77D}" destId="{AF21DB89-BA04-4E05-87F5-7CBE2C97068A}" srcOrd="2" destOrd="0" presId="urn:microsoft.com/office/officeart/2008/layout/AlternatingPictureCircles"/>
    <dgm:cxn modelId="{B21C9655-AFCD-4914-8F2B-CF9B8769EE9A}" type="presParOf" srcId="{B43B8D10-4F83-44DF-9E17-44638F14A77D}" destId="{199A127E-4F29-4D70-80C5-C1643F571D1E}" srcOrd="3" destOrd="0" presId="urn:microsoft.com/office/officeart/2008/layout/AlternatingPictureCircles"/>
    <dgm:cxn modelId="{64860FDE-CCA5-42C2-8F8F-37CA0EA046C0}" type="presParOf" srcId="{8A05DAE1-892F-44F3-AA9E-1598734D6D0B}" destId="{C8BF3475-F5FA-4593-A7C6-B502F152542F}" srcOrd="3" destOrd="0" presId="urn:microsoft.com/office/officeart/2008/layout/AlternatingPictureCircles"/>
    <dgm:cxn modelId="{022835C4-BE09-4100-A7BB-59E64577EC13}" type="presParOf" srcId="{C8BF3475-F5FA-4593-A7C6-B502F152542F}" destId="{3F7FEC25-1034-44CB-8246-96B88A56906B}" srcOrd="0" destOrd="0" presId="urn:microsoft.com/office/officeart/2008/layout/AlternatingPictureCircles"/>
    <dgm:cxn modelId="{F1B86C77-298F-47F9-A8C0-39ABD98DEA02}" type="presParOf" srcId="{C8BF3475-F5FA-4593-A7C6-B502F152542F}" destId="{0A8CB036-87AB-4E82-AD4C-68F88F6D01E2}" srcOrd="1" destOrd="0" presId="urn:microsoft.com/office/officeart/2008/layout/AlternatingPictureCircles"/>
    <dgm:cxn modelId="{810C72CA-F177-421A-87B8-7EBA4ED4FC6C}" type="presParOf" srcId="{C8BF3475-F5FA-4593-A7C6-B502F152542F}" destId="{261850D0-56F4-4505-94CB-7F66A139CC41}" srcOrd="2" destOrd="0" presId="urn:microsoft.com/office/officeart/2008/layout/AlternatingPictureCircles"/>
    <dgm:cxn modelId="{3165C0E8-EDE0-4233-8360-C1A7E6BBFE69}" type="presParOf" srcId="{8A05DAE1-892F-44F3-AA9E-1598734D6D0B}" destId="{4D49825A-9DB0-49B4-86FF-C19D6D602986}" srcOrd="4" destOrd="0" presId="urn:microsoft.com/office/officeart/2008/layout/AlternatingPictureCircles"/>
    <dgm:cxn modelId="{46E59137-3161-4571-B7C9-D6AEBB38E9C2}" type="presParOf" srcId="{4D49825A-9DB0-49B4-86FF-C19D6D602986}" destId="{DE3461CB-809E-42C4-9783-288091A44C65}" srcOrd="0" destOrd="0" presId="urn:microsoft.com/office/officeart/2008/layout/AlternatingPictureCircles"/>
    <dgm:cxn modelId="{9047BCDD-E78C-46F6-BE21-CC267FA2255B}" type="presParOf" srcId="{4D49825A-9DB0-49B4-86FF-C19D6D602986}" destId="{F3BE8C5A-042A-4213-8EC6-B69A8BE6A9E9}" srcOrd="1" destOrd="0" presId="urn:microsoft.com/office/officeart/2008/layout/AlternatingPictureCircles"/>
    <dgm:cxn modelId="{E67C9B67-7156-4EC8-8DC6-F072B38BB398}" type="presParOf" srcId="{4D49825A-9DB0-49B4-86FF-C19D6D602986}" destId="{A09E1432-0CBC-4BFF-B218-E057879DD5D4}" srcOrd="2" destOrd="0" presId="urn:microsoft.com/office/officeart/2008/layout/AlternatingPictureCircles"/>
    <dgm:cxn modelId="{C4374C53-76D4-422B-AE54-3F69584828E4}" type="presParOf" srcId="{4D49825A-9DB0-49B4-86FF-C19D6D602986}" destId="{F34CC1CB-408E-4546-845C-5B5B036526B7}" srcOrd="3" destOrd="0" presId="urn:microsoft.com/office/officeart/2008/layout/AlternatingPictureCircles"/>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D9E07-6D8C-4A59-B08B-ACE02F58F395}">
      <dsp:nvSpPr>
        <dsp:cNvPr id="0" name=""/>
        <dsp:cNvSpPr/>
      </dsp:nvSpPr>
      <dsp:spPr>
        <a:xfrm>
          <a:off x="0" y="0"/>
          <a:ext cx="6164911" cy="92056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Territorio</a:t>
          </a:r>
        </a:p>
        <a:p>
          <a:pPr marL="0" lvl="0" indent="0" algn="l" defTabSz="44450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El Estado es un concepto político referido a una forma de organización social, que cuenta con instituciones soberanas, que regulan la vida de una cierta comunidad de individuos en el marco de un territorio nacional.</a:t>
          </a:r>
        </a:p>
      </dsp:txBody>
      <dsp:txXfrm>
        <a:off x="1352000" y="26962"/>
        <a:ext cx="4785948" cy="866636"/>
      </dsp:txXfrm>
    </dsp:sp>
    <dsp:sp modelId="{36AC8F5F-7C7A-40B4-8114-E7073E641B5B}">
      <dsp:nvSpPr>
        <dsp:cNvPr id="0" name=""/>
        <dsp:cNvSpPr/>
      </dsp:nvSpPr>
      <dsp:spPr>
        <a:xfrm>
          <a:off x="92056" y="92056"/>
          <a:ext cx="1232982" cy="736448"/>
        </a:xfrm>
        <a:prstGeom prst="roundRect">
          <a:avLst>
            <a:gd name="adj" fmla="val 10000"/>
          </a:avLst>
        </a:prstGeom>
        <a:blipFill rotWithShape="1">
          <a:blip xmlns:r="http://schemas.openxmlformats.org/officeDocument/2006/relationships" r:embed="rId1"/>
          <a:srcRect/>
          <a:stretch>
            <a:fillRect t="-19000" b="-1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32F0303-BF5C-4957-B92D-08A6F9B3978D}">
      <dsp:nvSpPr>
        <dsp:cNvPr id="0" name=""/>
        <dsp:cNvSpPr/>
      </dsp:nvSpPr>
      <dsp:spPr>
        <a:xfrm>
          <a:off x="0" y="1012616"/>
          <a:ext cx="6164911" cy="92056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endParaRPr lang="es-CL" sz="1000" kern="1200" dirty="0">
            <a:solidFill>
              <a:sysClr val="window" lastClr="FFFFFF"/>
            </a:solidFill>
            <a:latin typeface="Calibri" panose="020F0502020204030204"/>
            <a:ea typeface="+mn-ea"/>
            <a:cs typeface="+mn-cs"/>
          </a:endParaRPr>
        </a:p>
        <a:p>
          <a:pPr marL="0" lvl="0" indent="0" algn="l" defTabSz="44450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Comunidad</a:t>
          </a:r>
        </a:p>
        <a:p>
          <a:pPr marL="0" lvl="0" indent="0" algn="l" defTabSz="44450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Una comunidad es un conjunto de individuos que tienen en común diversos elementos, como el territorio que habitan, las tareas, los valores, los roles, el idioma o la religión.</a:t>
          </a:r>
        </a:p>
        <a:p>
          <a:pPr marL="0" lvl="0" indent="0" algn="l" defTabSz="44450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dsp:txBody>
      <dsp:txXfrm>
        <a:off x="1352000" y="1039578"/>
        <a:ext cx="4785948" cy="866636"/>
      </dsp:txXfrm>
    </dsp:sp>
    <dsp:sp modelId="{7607F566-C116-454E-9F8D-CD71741A6B8D}">
      <dsp:nvSpPr>
        <dsp:cNvPr id="0" name=""/>
        <dsp:cNvSpPr/>
      </dsp:nvSpPr>
      <dsp:spPr>
        <a:xfrm>
          <a:off x="92056" y="1104672"/>
          <a:ext cx="1232982" cy="736448"/>
        </a:xfrm>
        <a:prstGeom prst="roundRect">
          <a:avLst>
            <a:gd name="adj" fmla="val 10000"/>
          </a:avLst>
        </a:prstGeom>
        <a:blipFill rotWithShape="1">
          <a:blip xmlns:r="http://schemas.openxmlformats.org/officeDocument/2006/relationships" r:embed="rId2"/>
          <a:srcRect/>
          <a:stretch>
            <a:fillRect t="-1000" b="-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C02AFB0-06C1-48C9-A1BC-9A04BE781827}">
      <dsp:nvSpPr>
        <dsp:cNvPr id="0" name=""/>
        <dsp:cNvSpPr/>
      </dsp:nvSpPr>
      <dsp:spPr>
        <a:xfrm>
          <a:off x="0" y="2025233"/>
          <a:ext cx="6164911" cy="1137454"/>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100000"/>
            </a:lnSpc>
            <a:spcBef>
              <a:spcPct val="0"/>
            </a:spcBef>
            <a:spcAft>
              <a:spcPts val="0"/>
            </a:spcAft>
            <a:buNone/>
          </a:pPr>
          <a:r>
            <a:rPr lang="es-CL" sz="1000" kern="1200" dirty="0">
              <a:solidFill>
                <a:sysClr val="window" lastClr="FFFFFF"/>
              </a:solidFill>
              <a:latin typeface="Calibri" panose="020F0502020204030204"/>
              <a:ea typeface="+mn-ea"/>
              <a:cs typeface="+mn-cs"/>
            </a:rPr>
            <a:t>Recursos</a:t>
          </a:r>
        </a:p>
        <a:p>
          <a:pPr marL="0" lvl="0" indent="0" algn="l" defTabSz="222250">
            <a:lnSpc>
              <a:spcPct val="100000"/>
            </a:lnSpc>
            <a:spcBef>
              <a:spcPct val="0"/>
            </a:spcBef>
            <a:spcAft>
              <a:spcPts val="0"/>
            </a:spcAft>
            <a:buNone/>
          </a:pPr>
          <a:r>
            <a:rPr lang="es-CL" sz="1000" kern="1200" dirty="0">
              <a:solidFill>
                <a:sysClr val="window" lastClr="FFFFFF"/>
              </a:solidFill>
              <a:latin typeface="Calibri" panose="020F0502020204030204"/>
              <a:ea typeface="+mn-ea"/>
              <a:cs typeface="+mn-cs"/>
            </a:rPr>
            <a:t>Resultado de imagen para definición de recurso</a:t>
          </a:r>
        </a:p>
        <a:p>
          <a:pPr marL="0" lvl="0" indent="0" algn="l" defTabSz="222250">
            <a:lnSpc>
              <a:spcPct val="100000"/>
            </a:lnSpc>
            <a:spcBef>
              <a:spcPct val="0"/>
            </a:spcBef>
            <a:spcAft>
              <a:spcPts val="0"/>
            </a:spcAft>
            <a:buNone/>
          </a:pPr>
          <a:r>
            <a:rPr lang="es-CL" sz="1000" kern="1200" dirty="0">
              <a:solidFill>
                <a:sysClr val="window" lastClr="FFFFFF"/>
              </a:solidFill>
              <a:latin typeface="Calibri" panose="020F0502020204030204"/>
              <a:ea typeface="+mn-ea"/>
              <a:cs typeface="+mn-cs"/>
            </a:rPr>
            <a:t>Los recursos naturales son aquellos elementos de la naturaleza que el ser humano utiliza para cubrir ciertas necesidades que garantizan su bienestar o desarrollo. </a:t>
          </a:r>
        </a:p>
        <a:p>
          <a:pPr marL="0" lvl="0" indent="0" algn="l" defTabSz="22225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recursos culturales y humanos en que no son generados por el ser humano . </a:t>
          </a:r>
        </a:p>
        <a:p>
          <a:pPr marL="0" lvl="0" indent="0" algn="l" defTabSz="22225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Los recursos culturales son prehistóricos, históricos, arqueológicos, son sitios arquitectónicos, estructuras, lugares, u objetos y propiedades de cultura tradicional”</a:t>
          </a: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dsp:txBody>
      <dsp:txXfrm>
        <a:off x="1358353" y="2058548"/>
        <a:ext cx="4773242" cy="1070824"/>
      </dsp:txXfrm>
    </dsp:sp>
    <dsp:sp modelId="{514E436D-B67E-4208-9641-293F1CC0A2FC}">
      <dsp:nvSpPr>
        <dsp:cNvPr id="0" name=""/>
        <dsp:cNvSpPr/>
      </dsp:nvSpPr>
      <dsp:spPr>
        <a:xfrm>
          <a:off x="92056" y="2225736"/>
          <a:ext cx="1232982" cy="736448"/>
        </a:xfrm>
        <a:prstGeom prst="roundRect">
          <a:avLst>
            <a:gd name="adj" fmla="val 10000"/>
          </a:avLst>
        </a:prstGeom>
        <a:blipFill rotWithShape="1">
          <a:blip xmlns:r="http://schemas.openxmlformats.org/officeDocument/2006/relationships" r:embed="rId3"/>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8E5A9A5-974D-48D9-820C-7D37FE0A018B}">
      <dsp:nvSpPr>
        <dsp:cNvPr id="0" name=""/>
        <dsp:cNvSpPr/>
      </dsp:nvSpPr>
      <dsp:spPr>
        <a:xfrm>
          <a:off x="0" y="3254743"/>
          <a:ext cx="6164911" cy="164369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10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r>
            <a:rPr lang="es-CL" sz="1000" kern="1200" dirty="0">
              <a:solidFill>
                <a:sysClr val="window" lastClr="FFFFFF"/>
              </a:solidFill>
              <a:latin typeface="Calibri" panose="020F0502020204030204"/>
              <a:ea typeface="+mn-ea"/>
              <a:cs typeface="+mn-cs"/>
            </a:rPr>
            <a:t>Patrimonio</a:t>
          </a:r>
          <a:endParaRPr lang="es-CL" sz="1000" b="0" i="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r>
            <a:rPr lang="es-CL" sz="1000" b="0" i="0" kern="1200" dirty="0">
              <a:solidFill>
                <a:sysClr val="window" lastClr="FFFFFF"/>
              </a:solidFill>
              <a:latin typeface="Calibri" panose="020F0502020204030204"/>
              <a:ea typeface="+mn-ea"/>
              <a:cs typeface="+mn-cs"/>
            </a:rPr>
            <a:t>El </a:t>
          </a:r>
          <a:r>
            <a:rPr lang="es-CL" sz="1000" b="1" i="0" kern="1200" dirty="0">
              <a:solidFill>
                <a:sysClr val="window" lastClr="FFFFFF"/>
              </a:solidFill>
              <a:latin typeface="Calibri" panose="020F0502020204030204"/>
              <a:ea typeface="+mn-ea"/>
              <a:cs typeface="+mn-cs"/>
            </a:rPr>
            <a:t>patrimonio de un país</a:t>
          </a:r>
          <a:r>
            <a:rPr lang="es-CL" sz="1000" b="0" i="0" kern="1200" dirty="0">
              <a:solidFill>
                <a:sysClr val="window" lastClr="FFFFFF"/>
              </a:solidFill>
              <a:latin typeface="Calibri" panose="020F0502020204030204"/>
              <a:ea typeface="+mn-ea"/>
              <a:cs typeface="+mn-cs"/>
            </a:rPr>
            <a:t> está constituido por un conjunto de bienes y de valores, </a:t>
          </a:r>
          <a:r>
            <a:rPr lang="es-CL" sz="1000" b="1" i="0" kern="1200" dirty="0">
              <a:solidFill>
                <a:sysClr val="window" lastClr="FFFFFF"/>
              </a:solidFill>
              <a:latin typeface="Calibri" panose="020F0502020204030204"/>
              <a:ea typeface="+mn-ea"/>
              <a:cs typeface="+mn-cs"/>
            </a:rPr>
            <a:t>que</a:t>
          </a:r>
          <a:r>
            <a:rPr lang="es-CL" sz="1000" b="0" i="0" kern="1200" dirty="0">
              <a:solidFill>
                <a:sysClr val="window" lastClr="FFFFFF"/>
              </a:solidFill>
              <a:latin typeface="Calibri" panose="020F0502020204030204"/>
              <a:ea typeface="+mn-ea"/>
              <a:cs typeface="+mn-cs"/>
            </a:rPr>
            <a:t> pueden ser tanto de índole natural </a:t>
          </a:r>
          <a:r>
            <a:rPr lang="es-CL" sz="1000" b="1" i="0" kern="1200" dirty="0">
              <a:solidFill>
                <a:sysClr val="window" lastClr="FFFFFF"/>
              </a:solidFill>
              <a:latin typeface="Calibri" panose="020F0502020204030204"/>
              <a:ea typeface="+mn-ea"/>
              <a:cs typeface="+mn-cs"/>
            </a:rPr>
            <a:t>como</a:t>
          </a:r>
          <a:r>
            <a:rPr lang="es-CL" sz="1000" b="0" i="0" kern="1200" dirty="0">
              <a:solidFill>
                <a:sysClr val="window" lastClr="FFFFFF"/>
              </a:solidFill>
              <a:latin typeface="Calibri" panose="020F0502020204030204"/>
              <a:ea typeface="+mn-ea"/>
              <a:cs typeface="+mn-cs"/>
            </a:rPr>
            <a:t> cultural. ... El </a:t>
          </a:r>
          <a:r>
            <a:rPr lang="es-CL" sz="1000" b="1" i="0" kern="1200" dirty="0">
              <a:solidFill>
                <a:sysClr val="window" lastClr="FFFFFF"/>
              </a:solidFill>
              <a:latin typeface="Calibri" panose="020F0502020204030204"/>
              <a:ea typeface="+mn-ea"/>
              <a:cs typeface="+mn-cs"/>
            </a:rPr>
            <a:t>patrimonio</a:t>
          </a:r>
          <a:r>
            <a:rPr lang="es-CL" sz="1000" b="0" i="0" kern="1200" dirty="0">
              <a:solidFill>
                <a:sysClr val="window" lastClr="FFFFFF"/>
              </a:solidFill>
              <a:latin typeface="Calibri" panose="020F0502020204030204"/>
              <a:ea typeface="+mn-ea"/>
              <a:cs typeface="+mn-cs"/>
            </a:rPr>
            <a:t> natural ha sido protegido en todos los países a través de diferentes categorías de protección, entre las </a:t>
          </a:r>
          <a:r>
            <a:rPr lang="es-CL" sz="1000" b="1" i="0" kern="1200" dirty="0">
              <a:solidFill>
                <a:sysClr val="window" lastClr="FFFFFF"/>
              </a:solidFill>
              <a:latin typeface="Calibri" panose="020F0502020204030204"/>
              <a:ea typeface="+mn-ea"/>
              <a:cs typeface="+mn-cs"/>
            </a:rPr>
            <a:t>que</a:t>
          </a:r>
          <a:r>
            <a:rPr lang="es-CL" sz="1000" b="0" i="0" kern="1200" dirty="0">
              <a:solidFill>
                <a:sysClr val="window" lastClr="FFFFFF"/>
              </a:solidFill>
              <a:latin typeface="Calibri" panose="020F0502020204030204"/>
              <a:ea typeface="+mn-ea"/>
              <a:cs typeface="+mn-cs"/>
            </a:rPr>
            <a:t> destaca –por su carácter pionero- la de parque nacional.</a:t>
          </a:r>
          <a:endParaRPr lang="es-CL" sz="10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r>
            <a:rPr lang="es-CL" sz="1000" b="0" i="0" kern="1200" dirty="0">
              <a:solidFill>
                <a:sysClr val="window" lastClr="FFFFFF"/>
              </a:solidFill>
              <a:latin typeface="Calibri" panose="020F0502020204030204"/>
              <a:ea typeface="+mn-ea"/>
              <a:cs typeface="+mn-cs"/>
            </a:rPr>
            <a:t>El patrimonio es algo que a un grupo humano parece importante preservar para las futuras generaciones o incluso aquello que provoca una emoción o sentimiento de pertenencia a un país, una tradición o un modo de vida, pudiendo ser objetos o edificios, canciones o relatos, entre otros.</a:t>
          </a: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a:p>
          <a:pPr marL="0" lvl="0" indent="0" algn="l" defTabSz="222250">
            <a:lnSpc>
              <a:spcPct val="90000"/>
            </a:lnSpc>
            <a:spcBef>
              <a:spcPct val="0"/>
            </a:spcBef>
            <a:spcAft>
              <a:spcPct val="35000"/>
            </a:spcAft>
            <a:buNone/>
          </a:pPr>
          <a:endParaRPr lang="es-CL" sz="500" kern="1200" dirty="0">
            <a:solidFill>
              <a:sysClr val="window" lastClr="FFFFFF"/>
            </a:solidFill>
            <a:latin typeface="Calibri" panose="020F0502020204030204"/>
            <a:ea typeface="+mn-ea"/>
            <a:cs typeface="+mn-cs"/>
          </a:endParaRPr>
        </a:p>
      </dsp:txBody>
      <dsp:txXfrm>
        <a:off x="1373180" y="3302885"/>
        <a:ext cx="4743588" cy="1547414"/>
      </dsp:txXfrm>
    </dsp:sp>
    <dsp:sp modelId="{67E484A8-AB23-42F9-926F-60FE1764A567}">
      <dsp:nvSpPr>
        <dsp:cNvPr id="0" name=""/>
        <dsp:cNvSpPr/>
      </dsp:nvSpPr>
      <dsp:spPr>
        <a:xfrm>
          <a:off x="92056" y="3708368"/>
          <a:ext cx="1232982" cy="736448"/>
        </a:xfrm>
        <a:prstGeom prst="roundRect">
          <a:avLst>
            <a:gd name="adj" fmla="val 10000"/>
          </a:avLst>
        </a:prstGeom>
        <a:blipFill rotWithShape="1">
          <a:blip xmlns:r="http://schemas.openxmlformats.org/officeDocument/2006/relationships" r:embed="rId4"/>
          <a:srcRect/>
          <a:stretch>
            <a:fillRect t="-1000" b="-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F8BF8-0FF3-4DB5-A6A8-61F79EA7DE45}">
      <dsp:nvSpPr>
        <dsp:cNvPr id="0" name=""/>
        <dsp:cNvSpPr/>
      </dsp:nvSpPr>
      <dsp:spPr>
        <a:xfrm>
          <a:off x="3663998" y="285566"/>
          <a:ext cx="1309831" cy="1309810"/>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760FD-5482-4320-BB96-69D478FC54C2}">
      <dsp:nvSpPr>
        <dsp:cNvPr id="0" name=""/>
        <dsp:cNvSpPr/>
      </dsp:nvSpPr>
      <dsp:spPr>
        <a:xfrm>
          <a:off x="1352394" y="281333"/>
          <a:ext cx="1610822" cy="1218104"/>
        </a:xfrm>
        <a:prstGeom prst="rect">
          <a:avLst/>
        </a:prstGeom>
        <a:blipFill rotWithShape="1">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D4310-7DB3-4812-AB44-52FAF76C32B8}">
      <dsp:nvSpPr>
        <dsp:cNvPr id="0" name=""/>
        <dsp:cNvSpPr/>
      </dsp:nvSpPr>
      <dsp:spPr>
        <a:xfrm>
          <a:off x="3164582" y="2472"/>
          <a:ext cx="2308663" cy="1875999"/>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444500">
            <a:lnSpc>
              <a:spcPct val="90000"/>
            </a:lnSpc>
            <a:spcBef>
              <a:spcPct val="0"/>
            </a:spcBef>
            <a:spcAft>
              <a:spcPct val="35000"/>
            </a:spcAft>
            <a:buNone/>
          </a:pPr>
          <a:r>
            <a:rPr lang="es-MX" sz="1000" kern="1200" dirty="0"/>
            <a:t>Se refiere a un lugar y por lo mismo alusivo a un territorio político administrativo a pequeña escala que se identifica de otros porque sus respectivas poblaciones tienen ideas diferentes sobre lo que es el mundo y lo que debería ser. Es precisamente de la percepción formal de las existencias de estas diferencias que nace el concepto de local, </a:t>
          </a:r>
          <a:endParaRPr lang="es-CL" sz="1000" kern="1200" dirty="0"/>
        </a:p>
      </dsp:txBody>
      <dsp:txXfrm>
        <a:off x="3502678" y="277206"/>
        <a:ext cx="1632471" cy="1326531"/>
      </dsp:txXfrm>
    </dsp:sp>
    <dsp:sp modelId="{1651073E-3CA6-4CB5-B311-65BC5ACEA107}">
      <dsp:nvSpPr>
        <dsp:cNvPr id="0" name=""/>
        <dsp:cNvSpPr/>
      </dsp:nvSpPr>
      <dsp:spPr>
        <a:xfrm flipH="1" flipV="1">
          <a:off x="4257302" y="1814499"/>
          <a:ext cx="50982" cy="796262"/>
        </a:xfrm>
        <a:prstGeom prst="flowChartConnector">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3446F-D0FE-4C70-BEE4-06C57C93C430}">
      <dsp:nvSpPr>
        <dsp:cNvPr id="0" name=""/>
        <dsp:cNvSpPr/>
      </dsp:nvSpPr>
      <dsp:spPr>
        <a:xfrm>
          <a:off x="3663998" y="2674734"/>
          <a:ext cx="1309831" cy="1309810"/>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0E587-E006-432F-B202-92F198F89FBD}">
      <dsp:nvSpPr>
        <dsp:cNvPr id="0" name=""/>
        <dsp:cNvSpPr/>
      </dsp:nvSpPr>
      <dsp:spPr>
        <a:xfrm>
          <a:off x="5513577" y="2654677"/>
          <a:ext cx="1610822" cy="1218104"/>
        </a:xfrm>
        <a:prstGeom prst="rect">
          <a:avLst/>
        </a:prstGeom>
        <a:blipFill rotWithShape="1">
          <a:blip xmlns:r="http://schemas.openxmlformats.org/officeDocument/2006/relationships" r:embed="rId2"/>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1DB89-BA04-4E05-87F5-7CBE2C97068A}">
      <dsp:nvSpPr>
        <dsp:cNvPr id="0" name=""/>
        <dsp:cNvSpPr/>
      </dsp:nvSpPr>
      <dsp:spPr>
        <a:xfrm>
          <a:off x="3808118" y="2818852"/>
          <a:ext cx="1021591" cy="1021574"/>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MX" sz="1800" kern="1200" dirty="0"/>
            <a:t>Gestión Local</a:t>
          </a:r>
          <a:endParaRPr lang="es-CL" sz="1800" kern="1200" dirty="0"/>
        </a:p>
      </dsp:txBody>
      <dsp:txXfrm>
        <a:off x="3957727" y="2968458"/>
        <a:ext cx="722373" cy="722362"/>
      </dsp:txXfrm>
    </dsp:sp>
    <dsp:sp modelId="{0A8CB036-87AB-4E82-AD4C-68F88F6D01E2}">
      <dsp:nvSpPr>
        <dsp:cNvPr id="0" name=""/>
        <dsp:cNvSpPr/>
      </dsp:nvSpPr>
      <dsp:spPr>
        <a:xfrm>
          <a:off x="4296054" y="4017019"/>
          <a:ext cx="45719" cy="586102"/>
        </a:xfrm>
        <a:prstGeom prst="flowChartConnector">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461CB-809E-42C4-9783-288091A44C65}">
      <dsp:nvSpPr>
        <dsp:cNvPr id="0" name=""/>
        <dsp:cNvSpPr/>
      </dsp:nvSpPr>
      <dsp:spPr>
        <a:xfrm>
          <a:off x="3663998" y="4881934"/>
          <a:ext cx="1309831" cy="1309810"/>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E8C5A-042A-4213-8EC6-B69A8BE6A9E9}">
      <dsp:nvSpPr>
        <dsp:cNvPr id="0" name=""/>
        <dsp:cNvSpPr/>
      </dsp:nvSpPr>
      <dsp:spPr>
        <a:xfrm>
          <a:off x="1402297" y="5007161"/>
          <a:ext cx="1610822" cy="1218104"/>
        </a:xfrm>
        <a:prstGeom prst="rect">
          <a:avLst/>
        </a:prstGeom>
        <a:blipFill rotWithShape="1">
          <a:blip xmlns:r="http://schemas.openxmlformats.org/officeDocument/2006/relationships" r:embed="rId3"/>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9E1432-0CBC-4BFF-B218-E057879DD5D4}">
      <dsp:nvSpPr>
        <dsp:cNvPr id="0" name=""/>
        <dsp:cNvSpPr/>
      </dsp:nvSpPr>
      <dsp:spPr>
        <a:xfrm>
          <a:off x="3167478" y="4635596"/>
          <a:ext cx="2302870" cy="1802486"/>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533400">
            <a:lnSpc>
              <a:spcPct val="90000"/>
            </a:lnSpc>
            <a:spcBef>
              <a:spcPct val="0"/>
            </a:spcBef>
            <a:spcAft>
              <a:spcPct val="35000"/>
            </a:spcAft>
            <a:buNone/>
          </a:pPr>
          <a:r>
            <a:rPr lang="es-MX" sz="1200" kern="1200" dirty="0"/>
            <a:t>Gestión es también un conjunto de acciones u operaciones relacionadas con la administración y dirección de una organización</a:t>
          </a:r>
          <a:endParaRPr lang="es-CL" sz="1200" kern="1200" dirty="0"/>
        </a:p>
      </dsp:txBody>
      <dsp:txXfrm>
        <a:off x="3504726" y="4899564"/>
        <a:ext cx="1628374" cy="127455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C62F1-C015-41E1-946D-8ABE7B868022}" type="datetimeFigureOut">
              <a:rPr lang="es-CL" smtClean="0"/>
              <a:t>22-09-2021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F1684-A2DC-4C5D-99F1-6D9EE5529B81}" type="slidenum">
              <a:rPr lang="es-CL" smtClean="0"/>
              <a:t>‹Nº›</a:t>
            </a:fld>
            <a:endParaRPr lang="es-CL"/>
          </a:p>
        </p:txBody>
      </p:sp>
    </p:spTree>
    <p:extLst>
      <p:ext uri="{BB962C8B-B14F-4D97-AF65-F5344CB8AC3E}">
        <p14:creationId xmlns:p14="http://schemas.microsoft.com/office/powerpoint/2010/main" val="187517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E2F1684-A2DC-4C5D-99F1-6D9EE5529B81}" type="slidenum">
              <a:rPr lang="es-CL" smtClean="0"/>
              <a:t>12</a:t>
            </a:fld>
            <a:endParaRPr lang="es-CL"/>
          </a:p>
        </p:txBody>
      </p:sp>
    </p:spTree>
    <p:extLst>
      <p:ext uri="{BB962C8B-B14F-4D97-AF65-F5344CB8AC3E}">
        <p14:creationId xmlns:p14="http://schemas.microsoft.com/office/powerpoint/2010/main" val="345934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B1D6AE-2F69-4FBB-A93A-B4DA4D11F3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3C253F0-F5F5-4218-BA79-39447C546E82}"/>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02288AC-A4FC-4263-9997-6334F6DDA813}"/>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DEEB6AC7-2470-4A82-8DF9-93A81F3E02A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80E63D4-2891-47D6-92EB-69B5C7093731}"/>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100978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EB9BC8-8AE6-4B29-B833-F4227799BEB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20A3DD5-7229-473A-9C34-17DAC4939C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0895705-5743-4538-ABF2-BF8032D9AFD3}"/>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57AEA376-5ABC-48B3-803C-3C88BAAB03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1EBCE36-3134-4F3E-9F66-BA2BB358A265}"/>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301217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3C9725-CF33-43CC-BEBB-97847C3B7CCF}"/>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9E28D86-BAEB-4478-8995-684A5CB7D262}"/>
              </a:ext>
            </a:extLst>
          </p:cNvPr>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A329DE5-75CA-46E5-A5B1-145512DAB7FB}"/>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91427CA9-2D93-4CC5-BA85-E7E3E8C0B87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218010C-65E6-46C5-8C47-9DF8F6020E4A}"/>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119135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07F5F6-4FE9-4234-A27C-7C13DEE37E1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5B9C94B-2440-4400-B812-2F6C6B08A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7A3FC38-92E1-40ED-A799-44499BF85466}"/>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51623A00-192C-4C0B-B812-1C105EBB524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D9AE6C0-C138-405F-91B1-D79A86A5920A}"/>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321646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AA182-E9DB-4F86-98FF-531B718743A4}"/>
              </a:ext>
            </a:extLst>
          </p:cNvPr>
          <p:cNvSpPr>
            <a:spLocks noGrp="1"/>
          </p:cNvSpPr>
          <p:nvPr>
            <p:ph type="title"/>
          </p:nvPr>
        </p:nvSpPr>
        <p:spPr>
          <a:xfrm>
            <a:off x="831852" y="1709743"/>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4938EFD-BB60-4B51-9817-F8260FC5AB92}"/>
              </a:ext>
            </a:extLst>
          </p:cNvPr>
          <p:cNvSpPr>
            <a:spLocks noGrp="1"/>
          </p:cNvSpPr>
          <p:nvPr>
            <p:ph type="body" idx="1"/>
          </p:nvPr>
        </p:nvSpPr>
        <p:spPr>
          <a:xfrm>
            <a:off x="831852" y="4589468"/>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C79D7C2-D4C7-4B5B-A395-93B123D12064}"/>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BE21D9AA-1A40-43B0-B395-19A388497BD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176AC6E-DF0E-4CA6-A592-F0091498EBCF}"/>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172810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096B5-C681-44C9-A0D1-D469F32F191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F453FCC-0205-4BD9-AF7B-8ED24CB69B16}"/>
              </a:ext>
            </a:extLst>
          </p:cNvPr>
          <p:cNvSpPr>
            <a:spLocks noGrp="1"/>
          </p:cNvSpPr>
          <p:nvPr>
            <p:ph sz="half" idx="1"/>
          </p:nvPr>
        </p:nvSpPr>
        <p:spPr>
          <a:xfrm>
            <a:off x="838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BB08334-1E67-4F13-BAF3-816FF943CB6F}"/>
              </a:ext>
            </a:extLst>
          </p:cNvPr>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1BE22B94-3365-414B-B0D4-19927C6D03CA}"/>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6" name="Marcador de pie de página 5">
            <a:extLst>
              <a:ext uri="{FF2B5EF4-FFF2-40B4-BE49-F238E27FC236}">
                <a16:creationId xmlns:a16="http://schemas.microsoft.com/office/drawing/2014/main" id="{0E087706-72AF-45ED-A9E0-98F513B64A7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DB62B47-0A1C-41BD-9CF1-2449AFBF0921}"/>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3734273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F7C42-B4FF-4313-AFE9-F9C3B78C25C2}"/>
              </a:ext>
            </a:extLst>
          </p:cNvPr>
          <p:cNvSpPr>
            <a:spLocks noGrp="1"/>
          </p:cNvSpPr>
          <p:nvPr>
            <p:ph type="title"/>
          </p:nvPr>
        </p:nvSpPr>
        <p:spPr>
          <a:xfrm>
            <a:off x="839789" y="365129"/>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661B2C1-8284-42EC-A50B-39351F66402D}"/>
              </a:ext>
            </a:extLst>
          </p:cNvPr>
          <p:cNvSpPr>
            <a:spLocks noGrp="1"/>
          </p:cNvSpPr>
          <p:nvPr>
            <p:ph type="body" idx="1"/>
          </p:nvPr>
        </p:nvSpPr>
        <p:spPr>
          <a:xfrm>
            <a:off x="839792"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A571E6A-5C2F-482E-AD8B-A34CAD685093}"/>
              </a:ext>
            </a:extLst>
          </p:cNvPr>
          <p:cNvSpPr>
            <a:spLocks noGrp="1"/>
          </p:cNvSpPr>
          <p:nvPr>
            <p:ph sz="half" idx="2"/>
          </p:nvPr>
        </p:nvSpPr>
        <p:spPr>
          <a:xfrm>
            <a:off x="839792" y="2505076"/>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A2AF008-3A74-4AF1-8528-27E0E824B351}"/>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46B851B-FA88-47D5-97D4-AF5A05AB711B}"/>
              </a:ext>
            </a:extLst>
          </p:cNvPr>
          <p:cNvSpPr>
            <a:spLocks noGrp="1"/>
          </p:cNvSpPr>
          <p:nvPr>
            <p:ph sz="quarter" idx="4"/>
          </p:nvPr>
        </p:nvSpPr>
        <p:spPr>
          <a:xfrm>
            <a:off x="6172203" y="2505076"/>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4318F931-8392-46A3-BB5F-900CA42E55B7}"/>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8" name="Marcador de pie de página 7">
            <a:extLst>
              <a:ext uri="{FF2B5EF4-FFF2-40B4-BE49-F238E27FC236}">
                <a16:creationId xmlns:a16="http://schemas.microsoft.com/office/drawing/2014/main" id="{36658EEE-A100-44F9-9257-25FF5B4917F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C48107B-B563-42DB-8369-3F0799A00766}"/>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240301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70B6C-1584-4BBB-9EE1-8373ADCE593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E1874709-1429-4D65-A921-BEDB464ED188}"/>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4" name="Marcador de pie de página 3">
            <a:extLst>
              <a:ext uri="{FF2B5EF4-FFF2-40B4-BE49-F238E27FC236}">
                <a16:creationId xmlns:a16="http://schemas.microsoft.com/office/drawing/2014/main" id="{E5780031-9CCF-456E-9179-D1E96789988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4837393-8A50-4862-A283-226DE80D3ABE}"/>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267147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31B94C-3B35-4999-AF66-9DF2AB3BA38E}"/>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3" name="Marcador de pie de página 2">
            <a:extLst>
              <a:ext uri="{FF2B5EF4-FFF2-40B4-BE49-F238E27FC236}">
                <a16:creationId xmlns:a16="http://schemas.microsoft.com/office/drawing/2014/main" id="{D756DEDF-B478-4AFE-8394-898E1E3A637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5D4FE32-6EDB-43AE-9654-C3E29C197E32}"/>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290125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F1B62-3926-4A37-857D-FC4FAB5CD2F9}"/>
              </a:ext>
            </a:extLst>
          </p:cNvPr>
          <p:cNvSpPr>
            <a:spLocks noGrp="1"/>
          </p:cNvSpPr>
          <p:nvPr>
            <p:ph type="title"/>
          </p:nvPr>
        </p:nvSpPr>
        <p:spPr>
          <a:xfrm>
            <a:off x="839791" y="457200"/>
            <a:ext cx="3932236"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DE44A33-4216-4B67-A283-ED12F0515E46}"/>
              </a:ext>
            </a:extLst>
          </p:cNvPr>
          <p:cNvSpPr>
            <a:spLocks noGrp="1"/>
          </p:cNvSpPr>
          <p:nvPr>
            <p:ph idx="1"/>
          </p:nvPr>
        </p:nvSpPr>
        <p:spPr>
          <a:xfrm>
            <a:off x="5183189"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4449149-5D91-445D-B1E6-F767B100AAF7}"/>
              </a:ext>
            </a:extLst>
          </p:cNvPr>
          <p:cNvSpPr>
            <a:spLocks noGrp="1"/>
          </p:cNvSpPr>
          <p:nvPr>
            <p:ph type="body" sz="half" idx="2"/>
          </p:nvPr>
        </p:nvSpPr>
        <p:spPr>
          <a:xfrm>
            <a:off x="839791"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F623771-3625-4C92-88AB-99DA8067FD07}"/>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6" name="Marcador de pie de página 5">
            <a:extLst>
              <a:ext uri="{FF2B5EF4-FFF2-40B4-BE49-F238E27FC236}">
                <a16:creationId xmlns:a16="http://schemas.microsoft.com/office/drawing/2014/main" id="{6B23C044-FA15-43E5-9F9B-F9C76E5BA59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C279B4D-82F0-4E83-A2F8-9CECF2F96C65}"/>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40445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BC33F-28BF-4A81-9331-52CE312A5C21}"/>
              </a:ext>
            </a:extLst>
          </p:cNvPr>
          <p:cNvSpPr>
            <a:spLocks noGrp="1"/>
          </p:cNvSpPr>
          <p:nvPr>
            <p:ph type="title"/>
          </p:nvPr>
        </p:nvSpPr>
        <p:spPr>
          <a:xfrm>
            <a:off x="839791" y="457200"/>
            <a:ext cx="3932236"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E7A2483-3140-4CAC-8416-59C1508F2702}"/>
              </a:ext>
            </a:extLst>
          </p:cNvPr>
          <p:cNvSpPr>
            <a:spLocks noGrp="1"/>
          </p:cNvSpPr>
          <p:nvPr>
            <p:ph type="pic" idx="1"/>
          </p:nvPr>
        </p:nvSpPr>
        <p:spPr>
          <a:xfrm>
            <a:off x="5183189" y="987430"/>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s-CL"/>
          </a:p>
        </p:txBody>
      </p:sp>
      <p:sp>
        <p:nvSpPr>
          <p:cNvPr id="4" name="Marcador de texto 3">
            <a:extLst>
              <a:ext uri="{FF2B5EF4-FFF2-40B4-BE49-F238E27FC236}">
                <a16:creationId xmlns:a16="http://schemas.microsoft.com/office/drawing/2014/main" id="{8C486567-76CE-4320-8A0A-30B3B6361868}"/>
              </a:ext>
            </a:extLst>
          </p:cNvPr>
          <p:cNvSpPr>
            <a:spLocks noGrp="1"/>
          </p:cNvSpPr>
          <p:nvPr>
            <p:ph type="body" sz="half" idx="2"/>
          </p:nvPr>
        </p:nvSpPr>
        <p:spPr>
          <a:xfrm>
            <a:off x="839791"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094BED-62D4-4D3F-B67D-32CA6892B8D3}"/>
              </a:ext>
            </a:extLst>
          </p:cNvPr>
          <p:cNvSpPr>
            <a:spLocks noGrp="1"/>
          </p:cNvSpPr>
          <p:nvPr>
            <p:ph type="dt" sz="half" idx="10"/>
          </p:nvPr>
        </p:nvSpPr>
        <p:spPr/>
        <p:txBody>
          <a:bodyPr/>
          <a:lstStyle/>
          <a:p>
            <a:fld id="{7311183E-A9AE-42D4-BAFA-3ADC2251AD79}" type="datetimeFigureOut">
              <a:rPr lang="es-CL" smtClean="0"/>
              <a:t>22-09-2021</a:t>
            </a:fld>
            <a:endParaRPr lang="es-CL"/>
          </a:p>
        </p:txBody>
      </p:sp>
      <p:sp>
        <p:nvSpPr>
          <p:cNvPr id="6" name="Marcador de pie de página 5">
            <a:extLst>
              <a:ext uri="{FF2B5EF4-FFF2-40B4-BE49-F238E27FC236}">
                <a16:creationId xmlns:a16="http://schemas.microsoft.com/office/drawing/2014/main" id="{176D2215-969D-42F3-8374-D0E713B774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1E6930C-DE99-4EC6-9EED-48F1FE499A56}"/>
              </a:ext>
            </a:extLst>
          </p:cNvPr>
          <p:cNvSpPr>
            <a:spLocks noGrp="1"/>
          </p:cNvSpPr>
          <p:nvPr>
            <p:ph type="sldNum" sz="quarter" idx="12"/>
          </p:nvPr>
        </p:nvSpPr>
        <p:spPr/>
        <p:txBody>
          <a:bodyPr/>
          <a:lstStyle/>
          <a:p>
            <a:fld id="{F4B4E954-47CB-44E6-ADAF-8F61B8B5E48E}" type="slidenum">
              <a:rPr lang="es-CL" smtClean="0"/>
              <a:t>‹Nº›</a:t>
            </a:fld>
            <a:endParaRPr lang="es-CL"/>
          </a:p>
        </p:txBody>
      </p:sp>
    </p:spTree>
    <p:extLst>
      <p:ext uri="{BB962C8B-B14F-4D97-AF65-F5344CB8AC3E}">
        <p14:creationId xmlns:p14="http://schemas.microsoft.com/office/powerpoint/2010/main" val="111957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8000" b="-8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E6DC0B-2252-40E7-A38D-B8A0D5279923}"/>
              </a:ext>
            </a:extLst>
          </p:cNvPr>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298879B-FDCE-4E98-A1F0-002ECAD123FA}"/>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E3CF6FA-A524-421F-8738-FB56C11B5418}"/>
              </a:ext>
            </a:extLst>
          </p:cNvPr>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183E-A9AE-42D4-BAFA-3ADC2251AD79}" type="datetimeFigureOut">
              <a:rPr lang="es-CL" smtClean="0"/>
              <a:t>22-09-2021</a:t>
            </a:fld>
            <a:endParaRPr lang="es-CL"/>
          </a:p>
        </p:txBody>
      </p:sp>
      <p:sp>
        <p:nvSpPr>
          <p:cNvPr id="5" name="Marcador de pie de página 4">
            <a:extLst>
              <a:ext uri="{FF2B5EF4-FFF2-40B4-BE49-F238E27FC236}">
                <a16:creationId xmlns:a16="http://schemas.microsoft.com/office/drawing/2014/main" id="{CDC82051-FFF9-46A1-BC18-679F884D1C7D}"/>
              </a:ext>
            </a:extLst>
          </p:cNvPr>
          <p:cNvSpPr>
            <a:spLocks noGrp="1"/>
          </p:cNvSpPr>
          <p:nvPr>
            <p:ph type="ftr" sz="quarter" idx="3"/>
          </p:nvPr>
        </p:nvSpPr>
        <p:spPr>
          <a:xfrm>
            <a:off x="4038603"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2AD6C09-6EC5-423C-B4A7-7D80FAA881A6}"/>
              </a:ext>
            </a:extLst>
          </p:cNvPr>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4E954-47CB-44E6-ADAF-8F61B8B5E48E}" type="slidenum">
              <a:rPr lang="es-CL" smtClean="0"/>
              <a:t>‹Nº›</a:t>
            </a:fld>
            <a:endParaRPr lang="es-CL"/>
          </a:p>
        </p:txBody>
      </p:sp>
    </p:spTree>
    <p:extLst>
      <p:ext uri="{BB962C8B-B14F-4D97-AF65-F5344CB8AC3E}">
        <p14:creationId xmlns:p14="http://schemas.microsoft.com/office/powerpoint/2010/main" val="3703983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E3053-3268-49D1-9F75-3A3C7910BF63}"/>
              </a:ext>
            </a:extLst>
          </p:cNvPr>
          <p:cNvSpPr>
            <a:spLocks noGrp="1"/>
          </p:cNvSpPr>
          <p:nvPr>
            <p:ph type="ctrTitle"/>
          </p:nvPr>
        </p:nvSpPr>
        <p:spPr>
          <a:xfrm>
            <a:off x="7464613" y="1783959"/>
            <a:ext cx="4363864" cy="2966934"/>
          </a:xfrm>
        </p:spPr>
        <p:txBody>
          <a:bodyPr anchor="b">
            <a:normAutofit/>
          </a:bodyPr>
          <a:lstStyle/>
          <a:p>
            <a:r>
              <a:rPr lang="es-MX" sz="4000" b="1" dirty="0">
                <a:solidFill>
                  <a:schemeClr val="bg1"/>
                </a:solidFill>
              </a:rPr>
              <a:t>La geografía turística como variable en la planificación de destinos turísticos</a:t>
            </a:r>
            <a:endParaRPr lang="es-CL" sz="4000" b="1" dirty="0">
              <a:solidFill>
                <a:schemeClr val="bg1"/>
              </a:solidFill>
            </a:endParaRPr>
          </a:p>
        </p:txBody>
      </p:sp>
      <p:sp>
        <p:nvSpPr>
          <p:cNvPr id="3" name="Subtítulo 2">
            <a:extLst>
              <a:ext uri="{FF2B5EF4-FFF2-40B4-BE49-F238E27FC236}">
                <a16:creationId xmlns:a16="http://schemas.microsoft.com/office/drawing/2014/main" id="{737D7055-590C-4EA4-8DEC-EC318A7B41E8}"/>
              </a:ext>
            </a:extLst>
          </p:cNvPr>
          <p:cNvSpPr>
            <a:spLocks noGrp="1"/>
          </p:cNvSpPr>
          <p:nvPr>
            <p:ph type="subTitle" idx="1"/>
          </p:nvPr>
        </p:nvSpPr>
        <p:spPr>
          <a:xfrm>
            <a:off x="7464617" y="5158861"/>
            <a:ext cx="4087305" cy="1147863"/>
          </a:xfrm>
        </p:spPr>
        <p:txBody>
          <a:bodyPr anchor="t">
            <a:normAutofit lnSpcReduction="10000"/>
          </a:bodyPr>
          <a:lstStyle/>
          <a:p>
            <a:pPr algn="l"/>
            <a:endParaRPr lang="es-MX" sz="2001" dirty="0"/>
          </a:p>
          <a:p>
            <a:r>
              <a:rPr lang="es-MX" sz="2001" b="1" dirty="0">
                <a:solidFill>
                  <a:schemeClr val="bg1"/>
                </a:solidFill>
              </a:rPr>
              <a:t>Septiembre, 2021</a:t>
            </a:r>
          </a:p>
          <a:p>
            <a:r>
              <a:rPr lang="es-CL" sz="2001" b="1" dirty="0"/>
              <a:t>Septiembre, 2021</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descr="Un dibujo de la tierra&#10;&#10;Descripción generada automáticamente con confianza media">
            <a:extLst>
              <a:ext uri="{FF2B5EF4-FFF2-40B4-BE49-F238E27FC236}">
                <a16:creationId xmlns:a16="http://schemas.microsoft.com/office/drawing/2014/main" id="{1574F1D6-4618-4B82-8C4D-98C36B906426}"/>
              </a:ext>
            </a:extLst>
          </p:cNvPr>
          <p:cNvPicPr>
            <a:picLocks noChangeAspect="1"/>
          </p:cNvPicPr>
          <p:nvPr/>
        </p:nvPicPr>
        <p:blipFill rotWithShape="1">
          <a:blip r:embed="rId2">
            <a:extLst>
              <a:ext uri="{28A0092B-C50C-407E-A947-70E740481C1C}">
                <a14:useLocalDpi xmlns:a14="http://schemas.microsoft.com/office/drawing/2010/main" val="0"/>
              </a:ext>
            </a:extLst>
          </a:blip>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026" name="Picture 2" descr="logo x | Gobierno Autónomo Municipal de Potosí">
            <a:extLst>
              <a:ext uri="{FF2B5EF4-FFF2-40B4-BE49-F238E27FC236}">
                <a16:creationId xmlns:a16="http://schemas.microsoft.com/office/drawing/2014/main" id="{4FF58475-BC2E-46AC-878C-F95D42346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587" y="232344"/>
            <a:ext cx="918335" cy="10975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C38B94B-1AF2-4967-8BB4-F9303B4976A8}"/>
              </a:ext>
            </a:extLst>
          </p:cNvPr>
          <p:cNvPicPr>
            <a:picLocks noChangeAspect="1"/>
          </p:cNvPicPr>
          <p:nvPr/>
        </p:nvPicPr>
        <p:blipFill>
          <a:blip r:embed="rId4"/>
          <a:stretch>
            <a:fillRect/>
          </a:stretch>
        </p:blipFill>
        <p:spPr>
          <a:xfrm>
            <a:off x="7301699" y="232344"/>
            <a:ext cx="2344846" cy="875324"/>
          </a:xfrm>
          <a:prstGeom prst="rect">
            <a:avLst/>
          </a:prstGeom>
        </p:spPr>
      </p:pic>
    </p:spTree>
    <p:extLst>
      <p:ext uri="{BB962C8B-B14F-4D97-AF65-F5344CB8AC3E}">
        <p14:creationId xmlns:p14="http://schemas.microsoft.com/office/powerpoint/2010/main" val="2210051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329673" y="2679182"/>
            <a:ext cx="11532654" cy="907440"/>
          </a:xfrm>
        </p:spPr>
        <p:txBody>
          <a:bodyPr>
            <a:normAutofit fontScale="90000"/>
          </a:bodyPr>
          <a:lstStyle/>
          <a:p>
            <a:br>
              <a:rPr lang="es-MX" dirty="0"/>
            </a:br>
            <a:br>
              <a:rPr lang="es-MX" dirty="0"/>
            </a:br>
            <a:r>
              <a:rPr lang="es-MX" sz="4000" b="1" dirty="0"/>
              <a:t>¿PUEDE SER LA CIUDAD DE POTOSÍ UN DESTINO TURÍSTICO?</a:t>
            </a:r>
            <a:endParaRPr lang="es-CL" sz="4000" b="1" dirty="0"/>
          </a:p>
        </p:txBody>
      </p:sp>
    </p:spTree>
    <p:extLst>
      <p:ext uri="{BB962C8B-B14F-4D97-AF65-F5344CB8AC3E}">
        <p14:creationId xmlns:p14="http://schemas.microsoft.com/office/powerpoint/2010/main" val="1570834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1209823" y="344951"/>
            <a:ext cx="10507951" cy="368812"/>
          </a:xfrm>
        </p:spPr>
        <p:txBody>
          <a:bodyPr>
            <a:normAutofit fontScale="90000"/>
          </a:bodyPr>
          <a:lstStyle/>
          <a:p>
            <a:r>
              <a:rPr lang="es-MX" sz="2801" b="1" dirty="0"/>
              <a:t>Elementos validantes  a considerar en un  destino turístico según diversos autores</a:t>
            </a:r>
            <a:endParaRPr lang="es-CL" sz="2801" b="1" dirty="0"/>
          </a:p>
        </p:txBody>
      </p:sp>
      <p:sp>
        <p:nvSpPr>
          <p:cNvPr id="3" name="Subtítulo 2">
            <a:extLst>
              <a:ext uri="{FF2B5EF4-FFF2-40B4-BE49-F238E27FC236}">
                <a16:creationId xmlns:a16="http://schemas.microsoft.com/office/drawing/2014/main" id="{03977AF3-8881-483A-AED0-651719E1F5F2}"/>
              </a:ext>
            </a:extLst>
          </p:cNvPr>
          <p:cNvSpPr>
            <a:spLocks noGrp="1"/>
          </p:cNvSpPr>
          <p:nvPr>
            <p:ph type="subTitle" idx="1"/>
          </p:nvPr>
        </p:nvSpPr>
        <p:spPr>
          <a:xfrm>
            <a:off x="1209823" y="1142540"/>
            <a:ext cx="10761784" cy="5539619"/>
          </a:xfrm>
        </p:spPr>
        <p:txBody>
          <a:bodyPr>
            <a:normAutofit fontScale="85000" lnSpcReduction="20000"/>
          </a:bodyPr>
          <a:lstStyle/>
          <a:p>
            <a:pPr algn="just"/>
            <a:r>
              <a:rPr lang="es-MX" dirty="0"/>
              <a:t>Al respecto, </a:t>
            </a:r>
            <a:r>
              <a:rPr lang="es-MX" dirty="0" err="1"/>
              <a:t>Ejarque</a:t>
            </a:r>
            <a:r>
              <a:rPr lang="es-MX" dirty="0"/>
              <a:t> (2005:43) señala que, “un </a:t>
            </a:r>
            <a:r>
              <a:rPr lang="es-MX" b="1" dirty="0"/>
              <a:t>destino turístico </a:t>
            </a:r>
            <a:r>
              <a:rPr lang="es-MX" dirty="0"/>
              <a:t>es ante todo un sistema complejo que está formado por cuatro elementos fundamentales: </a:t>
            </a:r>
          </a:p>
          <a:p>
            <a:pPr marL="457247" indent="-457247" algn="just">
              <a:buAutoNum type="alphaLcPeriod"/>
            </a:pPr>
            <a:r>
              <a:rPr lang="es-MX" dirty="0"/>
              <a:t>La economía local, generada por las actividades de las propias empresas, por el mercado del trabajo y por la actividad productiva. </a:t>
            </a:r>
          </a:p>
          <a:p>
            <a:pPr marL="457247" indent="-457247" algn="just">
              <a:buAutoNum type="alphaLcPeriod"/>
            </a:pPr>
            <a:r>
              <a:rPr lang="es-MX" dirty="0"/>
              <a:t>La sociedad, la gente y los residentes que viven en el destino. </a:t>
            </a:r>
          </a:p>
          <a:p>
            <a:pPr marL="457247" indent="-457247" algn="just">
              <a:buAutoNum type="alphaLcPeriod"/>
            </a:pPr>
            <a:r>
              <a:rPr lang="es-MX" dirty="0"/>
              <a:t>La naturaleza del destino y los recursos turísticos, entendiendo con ello no sólo el atractivo turístico basado en la existencia de enclaves y parajes naturales de gran belleza, sino también los espacios urbanos adecuadamente conservados, construidos de modo equilibrado, limpios y ordenados. </a:t>
            </a:r>
          </a:p>
          <a:p>
            <a:pPr marL="457247" indent="-457247" algn="just">
              <a:buAutoNum type="alphaLcPeriod"/>
            </a:pPr>
            <a:r>
              <a:rPr lang="es-MX" dirty="0"/>
              <a:t>La notoriedad y la calidad del destino.</a:t>
            </a:r>
          </a:p>
          <a:p>
            <a:pPr algn="just"/>
            <a:endParaRPr lang="es-MX" dirty="0"/>
          </a:p>
          <a:p>
            <a:pPr algn="just"/>
            <a:r>
              <a:rPr lang="es-MX" dirty="0"/>
              <a:t>Otros autores, reconocen que un </a:t>
            </a:r>
            <a:r>
              <a:rPr lang="es-MX" b="1" dirty="0"/>
              <a:t>destino turístico </a:t>
            </a:r>
            <a:r>
              <a:rPr lang="es-MX" dirty="0"/>
              <a:t>tiene las siguientes características: </a:t>
            </a:r>
          </a:p>
          <a:p>
            <a:pPr algn="just"/>
            <a:r>
              <a:rPr lang="es-MX" dirty="0"/>
              <a:t>a. El destino turístico es una unidad o entidad, que engloba diversos recursos turísticos e infraestructuras, formando un sistema. </a:t>
            </a:r>
          </a:p>
          <a:p>
            <a:pPr algn="just"/>
            <a:r>
              <a:rPr lang="es-MX" dirty="0"/>
              <a:t>b. El destino turístico podría tener o no, los mismos límites que la gestión administrativa del territorio. Esto significa que los diferentes organismos han de colaborar en la planificación y gestión del lugar, puesto que, en caso contrario, surgen disfunciones entre oferta y demanda y por tanto, el destino no funcionará a su pleno rendimiento. </a:t>
            </a:r>
          </a:p>
          <a:p>
            <a:pPr algn="just"/>
            <a:r>
              <a:rPr lang="es-MX" dirty="0"/>
              <a:t>c. El turista percibe sus vacaciones como una experiencia global y por tanto, se requiere integrar los servicios y productos con tal de satisfacer al turista.</a:t>
            </a:r>
            <a:endParaRPr lang="es-CL" dirty="0"/>
          </a:p>
        </p:txBody>
      </p:sp>
    </p:spTree>
    <p:extLst>
      <p:ext uri="{BB962C8B-B14F-4D97-AF65-F5344CB8AC3E}">
        <p14:creationId xmlns:p14="http://schemas.microsoft.com/office/powerpoint/2010/main" val="28526179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CB5E2CE0-E0B2-419D-BEDD-51DFE8F22FBB}"/>
              </a:ext>
            </a:extLst>
          </p:cNvPr>
          <p:cNvGraphicFramePr>
            <a:graphicFrameLocks noGrp="1"/>
          </p:cNvGraphicFramePr>
          <p:nvPr>
            <p:extLst>
              <p:ext uri="{D42A27DB-BD31-4B8C-83A1-F6EECF244321}">
                <p14:modId xmlns:p14="http://schemas.microsoft.com/office/powerpoint/2010/main" val="3006605692"/>
              </p:ext>
            </p:extLst>
          </p:nvPr>
        </p:nvGraphicFramePr>
        <p:xfrm>
          <a:off x="134911" y="4"/>
          <a:ext cx="11917180" cy="6857995"/>
        </p:xfrm>
        <a:graphic>
          <a:graphicData uri="http://schemas.openxmlformats.org/drawingml/2006/table">
            <a:tbl>
              <a:tblPr firstRow="1" firstCol="1" bandRow="1">
                <a:tableStyleId>{0660B408-B3CF-4A94-85FC-2B1E0A45F4A2}</a:tableStyleId>
              </a:tblPr>
              <a:tblGrid>
                <a:gridCol w="10357411">
                  <a:extLst>
                    <a:ext uri="{9D8B030D-6E8A-4147-A177-3AD203B41FA5}">
                      <a16:colId xmlns:a16="http://schemas.microsoft.com/office/drawing/2014/main" val="263965531"/>
                    </a:ext>
                  </a:extLst>
                </a:gridCol>
                <a:gridCol w="813278">
                  <a:extLst>
                    <a:ext uri="{9D8B030D-6E8A-4147-A177-3AD203B41FA5}">
                      <a16:colId xmlns:a16="http://schemas.microsoft.com/office/drawing/2014/main" val="3096499664"/>
                    </a:ext>
                  </a:extLst>
                </a:gridCol>
                <a:gridCol w="746491">
                  <a:extLst>
                    <a:ext uri="{9D8B030D-6E8A-4147-A177-3AD203B41FA5}">
                      <a16:colId xmlns:a16="http://schemas.microsoft.com/office/drawing/2014/main" val="692369694"/>
                    </a:ext>
                  </a:extLst>
                </a:gridCol>
              </a:tblGrid>
              <a:tr h="844905">
                <a:tc>
                  <a:txBody>
                    <a:bodyPr/>
                    <a:lstStyle/>
                    <a:p>
                      <a:pPr algn="l">
                        <a:lnSpc>
                          <a:spcPct val="107000"/>
                        </a:lnSpc>
                        <a:spcAft>
                          <a:spcPts val="800"/>
                        </a:spcAft>
                      </a:pPr>
                      <a:r>
                        <a:rPr lang="es-CL" sz="1200" b="1" dirty="0">
                          <a:solidFill>
                            <a:schemeClr val="tx1"/>
                          </a:solidFill>
                          <a:effectLst/>
                        </a:rPr>
                        <a:t> </a:t>
                      </a:r>
                    </a:p>
                    <a:p>
                      <a:pPr algn="ctr">
                        <a:lnSpc>
                          <a:spcPct val="107000"/>
                        </a:lnSpc>
                        <a:spcAft>
                          <a:spcPts val="800"/>
                        </a:spcAft>
                      </a:pPr>
                      <a:r>
                        <a:rPr lang="es-CL" sz="1400" b="1" dirty="0">
                          <a:solidFill>
                            <a:schemeClr val="tx1"/>
                          </a:solidFill>
                          <a:effectLst/>
                        </a:rPr>
                        <a:t>Matriz de elementos validantes en el destino turístico de la ciudad de Potosí</a:t>
                      </a:r>
                    </a:p>
                    <a:p>
                      <a:pPr algn="ctr">
                        <a:lnSpc>
                          <a:spcPct val="107000"/>
                        </a:lnSpc>
                        <a:spcAft>
                          <a:spcPts val="800"/>
                        </a:spcAft>
                      </a:pPr>
                      <a:endParaRPr lang="es-C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a:lnSpc>
                          <a:spcPct val="100000"/>
                        </a:lnSpc>
                        <a:spcAft>
                          <a:spcPts val="0"/>
                        </a:spcAft>
                      </a:pPr>
                      <a:endParaRPr lang="es-CL" sz="1200" b="1" dirty="0">
                        <a:solidFill>
                          <a:schemeClr val="tx1"/>
                        </a:solidFill>
                        <a:effectLst/>
                      </a:endParaRPr>
                    </a:p>
                    <a:p>
                      <a:pPr algn="ctr">
                        <a:lnSpc>
                          <a:spcPct val="100000"/>
                        </a:lnSpc>
                        <a:spcAft>
                          <a:spcPts val="0"/>
                        </a:spcAft>
                      </a:pPr>
                      <a:r>
                        <a:rPr lang="es-CL" sz="1200" b="1" dirty="0">
                          <a:solidFill>
                            <a:schemeClr val="tx1"/>
                          </a:solidFill>
                          <a:effectLst/>
                        </a:rPr>
                        <a:t>Se da en la ciudad de Potosí</a:t>
                      </a:r>
                      <a:r>
                        <a:rPr lang="es-CL" sz="700" b="1" dirty="0">
                          <a:solidFill>
                            <a:schemeClr val="tx1"/>
                          </a:solidFill>
                          <a:effectLst/>
                        </a:rPr>
                        <a:t>:</a:t>
                      </a:r>
                      <a:endParaRPr lang="es-CL"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s-CL"/>
                    </a:p>
                  </a:txBody>
                  <a:tcPr/>
                </a:tc>
                <a:extLst>
                  <a:ext uri="{0D108BD9-81ED-4DB2-BD59-A6C34878D82A}">
                    <a16:rowId xmlns:a16="http://schemas.microsoft.com/office/drawing/2014/main" val="702778967"/>
                  </a:ext>
                </a:extLst>
              </a:tr>
              <a:tr h="404004">
                <a:tc>
                  <a:txBody>
                    <a:bodyPr/>
                    <a:lstStyle/>
                    <a:p>
                      <a:pPr algn="ctr">
                        <a:lnSpc>
                          <a:spcPct val="107000"/>
                        </a:lnSpc>
                        <a:spcAft>
                          <a:spcPts val="800"/>
                        </a:spcAft>
                      </a:pPr>
                      <a:r>
                        <a:rPr lang="es-CL" sz="1600" b="1" dirty="0">
                          <a:effectLst/>
                        </a:rPr>
                        <a:t>Elementos</a:t>
                      </a: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400" b="1" dirty="0">
                          <a:effectLst/>
                        </a:rPr>
                        <a:t> Si</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400" b="1" dirty="0">
                          <a:effectLst/>
                        </a:rPr>
                        <a:t> No</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760561"/>
                  </a:ext>
                </a:extLst>
              </a:tr>
              <a:tr h="634848">
                <a:tc>
                  <a:txBody>
                    <a:bodyPr/>
                    <a:lstStyle/>
                    <a:p>
                      <a:pPr algn="ctr">
                        <a:lnSpc>
                          <a:spcPct val="107000"/>
                        </a:lnSpc>
                        <a:spcAft>
                          <a:spcPts val="800"/>
                        </a:spcAft>
                      </a:pPr>
                      <a:r>
                        <a:rPr lang="es-MX" sz="1200" dirty="0">
                          <a:effectLst/>
                        </a:rPr>
                        <a:t>  </a:t>
                      </a:r>
                      <a:endParaRPr lang="es-CL" sz="1200" dirty="0">
                        <a:effectLst/>
                      </a:endParaRPr>
                    </a:p>
                    <a:p>
                      <a:pPr algn="ctr">
                        <a:lnSpc>
                          <a:spcPct val="107000"/>
                        </a:lnSpc>
                        <a:spcAft>
                          <a:spcPts val="800"/>
                        </a:spcAft>
                      </a:pPr>
                      <a:r>
                        <a:rPr lang="es-MX" sz="1200" dirty="0">
                          <a:effectLst/>
                        </a:rPr>
                        <a:t>La economía local, generada por las actividades de las propias empresas, por el mercado del trabajo y por la actividad productiva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CL" sz="1600" b="1" dirty="0">
                        <a:effectLst/>
                      </a:endParaRPr>
                    </a:p>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263049"/>
                  </a:ext>
                </a:extLst>
              </a:tr>
              <a:tr h="804031">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La sociedad, la gente y los residentes que viven en el destino</a:t>
                      </a:r>
                    </a:p>
                    <a:p>
                      <a:pPr algn="ctr">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p>
                    <a:p>
                      <a:pPr algn="ctr">
                        <a:lnSpc>
                          <a:spcPct val="107000"/>
                        </a:lnSpc>
                        <a:spcAft>
                          <a:spcPts val="800"/>
                        </a:spcAft>
                      </a:pP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253272"/>
                  </a:ext>
                </a:extLst>
              </a:tr>
              <a:tr h="909319">
                <a:tc>
                  <a:txBody>
                    <a:bodyPr/>
                    <a:lstStyle/>
                    <a:p>
                      <a:pPr marL="228600" algn="just">
                        <a:lnSpc>
                          <a:spcPct val="90000"/>
                        </a:lnSpc>
                        <a:spcAft>
                          <a:spcPts val="800"/>
                        </a:spcAft>
                      </a:pPr>
                      <a:r>
                        <a:rPr lang="es-CL" sz="1200" dirty="0">
                          <a:effectLst/>
                        </a:rPr>
                        <a:t> </a:t>
                      </a:r>
                    </a:p>
                    <a:p>
                      <a:pPr marL="228600" algn="ctr">
                        <a:lnSpc>
                          <a:spcPct val="90000"/>
                        </a:lnSpc>
                        <a:spcAft>
                          <a:spcPts val="800"/>
                        </a:spcAft>
                      </a:pPr>
                      <a:r>
                        <a:rPr lang="es-CL" sz="1200" dirty="0">
                          <a:effectLst/>
                        </a:rPr>
                        <a:t>La naturaleza del </a:t>
                      </a:r>
                      <a:r>
                        <a:rPr lang="es-MX" sz="1200" kern="1200" dirty="0">
                          <a:solidFill>
                            <a:srgbClr val="000000"/>
                          </a:solidFill>
                          <a:effectLst/>
                        </a:rPr>
                        <a:t>destino y los recursos turísticos, entendiendo con ello no sólo el atractivo turístico basado en la existencia de enclaves y parajes naturales de gran belleza, sino también los espacios urbanos adecuadamente conservados, construidos de modo equilibrado, limpios y ordenados</a:t>
                      </a:r>
                      <a:endParaRPr lang="es-CL" sz="1200" dirty="0">
                        <a:effectLst/>
                      </a:endParaRPr>
                    </a:p>
                    <a:p>
                      <a:pPr algn="l">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CL" sz="1600" b="1" dirty="0">
                        <a:effectLst/>
                      </a:endParaRPr>
                    </a:p>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41454"/>
                  </a:ext>
                </a:extLst>
              </a:tr>
              <a:tr h="751998">
                <a:tc>
                  <a:txBody>
                    <a:bodyPr/>
                    <a:lstStyle/>
                    <a:p>
                      <a:pPr marL="457200" algn="ctr">
                        <a:lnSpc>
                          <a:spcPct val="90000"/>
                        </a:lnSpc>
                      </a:pPr>
                      <a:r>
                        <a:rPr lang="es-MX" sz="1200" kern="1200" dirty="0">
                          <a:solidFill>
                            <a:srgbClr val="000000"/>
                          </a:solidFill>
                          <a:effectLst/>
                        </a:rPr>
                        <a:t> </a:t>
                      </a:r>
                      <a:endParaRPr lang="es-CL" sz="1200" dirty="0">
                        <a:effectLst/>
                      </a:endParaRPr>
                    </a:p>
                    <a:p>
                      <a:pPr marL="457200" algn="ctr">
                        <a:lnSpc>
                          <a:spcPct val="90000"/>
                        </a:lnSpc>
                      </a:pPr>
                      <a:endParaRPr lang="es-MX" sz="1200" kern="1200" dirty="0">
                        <a:solidFill>
                          <a:srgbClr val="000000"/>
                        </a:solidFill>
                        <a:effectLst/>
                      </a:endParaRPr>
                    </a:p>
                    <a:p>
                      <a:pPr marL="457200" algn="ctr">
                        <a:lnSpc>
                          <a:spcPct val="90000"/>
                        </a:lnSpc>
                      </a:pPr>
                      <a:r>
                        <a:rPr lang="es-MX" sz="1200" kern="1200" dirty="0">
                          <a:solidFill>
                            <a:srgbClr val="000000"/>
                          </a:solidFill>
                          <a:effectLst/>
                        </a:rPr>
                        <a:t>La notoriedad y la calidad del destino</a:t>
                      </a:r>
                      <a:endParaRPr lang="es-CL" sz="1200" dirty="0">
                        <a:effectLst/>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CL" sz="1600" b="1" dirty="0">
                        <a:effectLst/>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624850"/>
                  </a:ext>
                </a:extLst>
              </a:tr>
              <a:tr h="804031">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El destino turístico es una unidad o entidad, que engloba diversos recursos turísticos e infraestructuras, formando un sistema</a:t>
                      </a:r>
                    </a:p>
                    <a:p>
                      <a:pPr algn="ctr">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CL" sz="1600" b="1" dirty="0">
                        <a:effectLst/>
                      </a:endParaRPr>
                    </a:p>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5400972"/>
                  </a:ext>
                </a:extLst>
              </a:tr>
              <a:tr h="900828">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El destino turístico podría tener o no, los mismos límites que la gestión administrativa del territorio. Esto significa que los diferentes organismos han de colaborar en la planificación y gestión del lugar, puesto que, en caso contrario, surgen disfunciones entre oferta y demanda y por tanto, el destino no funcionará a su pleno rendimiento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s-CL" sz="1600" b="1" dirty="0">
                        <a:effectLst/>
                      </a:endParaRPr>
                    </a:p>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128765"/>
                  </a:ext>
                </a:extLst>
              </a:tr>
              <a:tr h="804031">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El turista percibe sus vacaciones como una experiencia global y por tanto, se requiere integrar los servicios y productos con tal de satisfacer al turista</a:t>
                      </a:r>
                    </a:p>
                    <a:p>
                      <a:pPr algn="l">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600" b="1" dirty="0">
                          <a:effectLst/>
                        </a:rPr>
                        <a:t> </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870" marR="398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0065308"/>
                  </a:ext>
                </a:extLst>
              </a:tr>
            </a:tbl>
          </a:graphicData>
        </a:graphic>
      </p:graphicFrame>
    </p:spTree>
    <p:extLst>
      <p:ext uri="{BB962C8B-B14F-4D97-AF65-F5344CB8AC3E}">
        <p14:creationId xmlns:p14="http://schemas.microsoft.com/office/powerpoint/2010/main" val="264072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639580" y="1532043"/>
            <a:ext cx="10912839" cy="1470935"/>
          </a:xfrm>
        </p:spPr>
        <p:txBody>
          <a:bodyPr>
            <a:normAutofit/>
          </a:bodyPr>
          <a:lstStyle/>
          <a:p>
            <a:r>
              <a:rPr lang="es-MX" sz="3200" b="1" dirty="0"/>
              <a:t>Atributos patrimoniales del Departamento y ciudad de Potosí </a:t>
            </a:r>
            <a:endParaRPr lang="es-CL" sz="3200" b="1" dirty="0"/>
          </a:p>
        </p:txBody>
      </p:sp>
    </p:spTree>
    <p:extLst>
      <p:ext uri="{BB962C8B-B14F-4D97-AF65-F5344CB8AC3E}">
        <p14:creationId xmlns:p14="http://schemas.microsoft.com/office/powerpoint/2010/main" val="252835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E769D8B3-56FB-45C6-A99B-A2E644E67462}"/>
              </a:ext>
            </a:extLst>
          </p:cNvPr>
          <p:cNvGraphicFramePr>
            <a:graphicFrameLocks noGrp="1"/>
          </p:cNvGraphicFramePr>
          <p:nvPr>
            <p:extLst>
              <p:ext uri="{D42A27DB-BD31-4B8C-83A1-F6EECF244321}">
                <p14:modId xmlns:p14="http://schemas.microsoft.com/office/powerpoint/2010/main" val="4259510588"/>
              </p:ext>
            </p:extLst>
          </p:nvPr>
        </p:nvGraphicFramePr>
        <p:xfrm>
          <a:off x="6842079" y="792824"/>
          <a:ext cx="3760229" cy="4801513"/>
        </p:xfrm>
        <a:graphic>
          <a:graphicData uri="http://schemas.openxmlformats.org/drawingml/2006/table">
            <a:tbl>
              <a:tblPr firstRow="1" firstCol="1" bandRow="1">
                <a:tableStyleId>{5C22544A-7EE6-4342-B048-85BDC9FD1C3A}</a:tableStyleId>
              </a:tblPr>
              <a:tblGrid>
                <a:gridCol w="3039418">
                  <a:extLst>
                    <a:ext uri="{9D8B030D-6E8A-4147-A177-3AD203B41FA5}">
                      <a16:colId xmlns:a16="http://schemas.microsoft.com/office/drawing/2014/main" val="1610828267"/>
                    </a:ext>
                  </a:extLst>
                </a:gridCol>
                <a:gridCol w="720811">
                  <a:extLst>
                    <a:ext uri="{9D8B030D-6E8A-4147-A177-3AD203B41FA5}">
                      <a16:colId xmlns:a16="http://schemas.microsoft.com/office/drawing/2014/main" val="3344479632"/>
                    </a:ext>
                  </a:extLst>
                </a:gridCol>
              </a:tblGrid>
              <a:tr h="178052">
                <a:tc>
                  <a:txBody>
                    <a:bodyPr/>
                    <a:lstStyle/>
                    <a:p>
                      <a:pPr>
                        <a:lnSpc>
                          <a:spcPct val="107000"/>
                        </a:lnSpc>
                        <a:spcAft>
                          <a:spcPts val="800"/>
                        </a:spcAft>
                      </a:pPr>
                      <a:r>
                        <a:rPr lang="es-CL" sz="1000" dirty="0">
                          <a:effectLst/>
                        </a:rPr>
                        <a:t>Pabellón de los Oficiales Reales</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7902465"/>
                  </a:ext>
                </a:extLst>
              </a:tr>
              <a:tr h="178052">
                <a:tc>
                  <a:txBody>
                    <a:bodyPr/>
                    <a:lstStyle/>
                    <a:p>
                      <a:pPr>
                        <a:lnSpc>
                          <a:spcPct val="107000"/>
                        </a:lnSpc>
                        <a:spcAft>
                          <a:spcPts val="800"/>
                        </a:spcAft>
                      </a:pPr>
                      <a:r>
                        <a:rPr lang="es-CL" sz="1000" dirty="0">
                          <a:effectLst/>
                        </a:rPr>
                        <a:t>Paseo Boulevard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868185"/>
                  </a:ext>
                </a:extLst>
              </a:tr>
              <a:tr h="178052">
                <a:tc>
                  <a:txBody>
                    <a:bodyPr/>
                    <a:lstStyle/>
                    <a:p>
                      <a:pPr>
                        <a:lnSpc>
                          <a:spcPct val="107000"/>
                        </a:lnSpc>
                        <a:spcAft>
                          <a:spcPts val="800"/>
                        </a:spcAft>
                      </a:pPr>
                      <a:r>
                        <a:rPr lang="es-CL" sz="1000" dirty="0">
                          <a:effectLst/>
                        </a:rPr>
                        <a:t>Pasión Cruz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490279"/>
                  </a:ext>
                </a:extLst>
              </a:tr>
              <a:tr h="178052">
                <a:tc>
                  <a:txBody>
                    <a:bodyPr/>
                    <a:lstStyle/>
                    <a:p>
                      <a:pPr>
                        <a:lnSpc>
                          <a:spcPct val="107000"/>
                        </a:lnSpc>
                        <a:spcAft>
                          <a:spcPts val="800"/>
                        </a:spcAft>
                      </a:pPr>
                      <a:r>
                        <a:rPr lang="es-CL" sz="1000" dirty="0">
                          <a:effectLst/>
                        </a:rPr>
                        <a:t>Plaza 6 de Agosto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934336"/>
                  </a:ext>
                </a:extLst>
              </a:tr>
              <a:tr h="178052">
                <a:tc>
                  <a:txBody>
                    <a:bodyPr/>
                    <a:lstStyle/>
                    <a:p>
                      <a:pPr>
                        <a:lnSpc>
                          <a:spcPct val="107000"/>
                        </a:lnSpc>
                        <a:spcAft>
                          <a:spcPts val="800"/>
                        </a:spcAft>
                      </a:pPr>
                      <a:r>
                        <a:rPr lang="es-CL" sz="1000">
                          <a:effectLst/>
                        </a:rPr>
                        <a:t>Plaza 10 de Noviembre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9639279"/>
                  </a:ext>
                </a:extLst>
              </a:tr>
              <a:tr h="172161">
                <a:tc>
                  <a:txBody>
                    <a:bodyPr/>
                    <a:lstStyle/>
                    <a:p>
                      <a:pPr>
                        <a:lnSpc>
                          <a:spcPct val="107000"/>
                        </a:lnSpc>
                        <a:spcAft>
                          <a:spcPts val="800"/>
                        </a:spcAft>
                      </a:pPr>
                      <a:r>
                        <a:rPr lang="es-CL" sz="1000" dirty="0">
                          <a:effectLst/>
                        </a:rPr>
                        <a:t>Plaza de San Pedro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632741"/>
                  </a:ext>
                </a:extLst>
              </a:tr>
              <a:tr h="178052">
                <a:tc>
                  <a:txBody>
                    <a:bodyPr/>
                    <a:lstStyle/>
                    <a:p>
                      <a:pPr>
                        <a:lnSpc>
                          <a:spcPct val="107000"/>
                        </a:lnSpc>
                        <a:spcAft>
                          <a:spcPts val="800"/>
                        </a:spcAft>
                      </a:pPr>
                      <a:r>
                        <a:rPr lang="es-CL" sz="1000" dirty="0">
                          <a:effectLst/>
                        </a:rPr>
                        <a:t>Primera Casa de Moneda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0236946"/>
                  </a:ext>
                </a:extLst>
              </a:tr>
              <a:tr h="178052">
                <a:tc>
                  <a:txBody>
                    <a:bodyPr/>
                    <a:lstStyle/>
                    <a:p>
                      <a:pPr>
                        <a:lnSpc>
                          <a:spcPct val="107000"/>
                        </a:lnSpc>
                        <a:spcAft>
                          <a:spcPts val="800"/>
                        </a:spcAft>
                      </a:pPr>
                      <a:r>
                        <a:rPr lang="es-CL" sz="1000" dirty="0">
                          <a:effectLst/>
                        </a:rPr>
                        <a:t>Ribera de los Ingenios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7779"/>
                  </a:ext>
                </a:extLst>
              </a:tr>
              <a:tr h="178052">
                <a:tc>
                  <a:txBody>
                    <a:bodyPr/>
                    <a:lstStyle/>
                    <a:p>
                      <a:pPr>
                        <a:lnSpc>
                          <a:spcPct val="107000"/>
                        </a:lnSpc>
                        <a:spcAft>
                          <a:spcPts val="800"/>
                        </a:spcAft>
                      </a:pPr>
                      <a:r>
                        <a:rPr lang="es-CL" sz="1000" dirty="0">
                          <a:effectLst/>
                        </a:rPr>
                        <a:t>Santa Basílica Catedral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201263"/>
                  </a:ext>
                </a:extLst>
              </a:tr>
              <a:tr h="178052">
                <a:tc>
                  <a:txBody>
                    <a:bodyPr/>
                    <a:lstStyle/>
                    <a:p>
                      <a:pPr>
                        <a:lnSpc>
                          <a:spcPct val="107000"/>
                        </a:lnSpc>
                        <a:spcAft>
                          <a:spcPts val="800"/>
                        </a:spcAft>
                      </a:pPr>
                      <a:r>
                        <a:rPr lang="es-CL" sz="1000" dirty="0">
                          <a:effectLst/>
                        </a:rPr>
                        <a:t>Templo de Jerusalén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597399"/>
                  </a:ext>
                </a:extLst>
              </a:tr>
              <a:tr h="178052">
                <a:tc>
                  <a:txBody>
                    <a:bodyPr/>
                    <a:lstStyle/>
                    <a:p>
                      <a:pPr>
                        <a:lnSpc>
                          <a:spcPct val="107000"/>
                        </a:lnSpc>
                        <a:spcAft>
                          <a:spcPts val="800"/>
                        </a:spcAft>
                      </a:pPr>
                      <a:r>
                        <a:rPr lang="es-CL" sz="1000" dirty="0">
                          <a:effectLst/>
                        </a:rPr>
                        <a:t>Templo de la Merced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500547"/>
                  </a:ext>
                </a:extLst>
              </a:tr>
              <a:tr h="178052">
                <a:tc>
                  <a:txBody>
                    <a:bodyPr/>
                    <a:lstStyle/>
                    <a:p>
                      <a:pPr>
                        <a:lnSpc>
                          <a:spcPct val="107000"/>
                        </a:lnSpc>
                        <a:spcAft>
                          <a:spcPts val="800"/>
                        </a:spcAft>
                      </a:pPr>
                      <a:r>
                        <a:rPr lang="es-CL" sz="1000" dirty="0">
                          <a:effectLst/>
                        </a:rPr>
                        <a:t>Templo de San Agustín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870911"/>
                  </a:ext>
                </a:extLst>
              </a:tr>
              <a:tr h="178052">
                <a:tc>
                  <a:txBody>
                    <a:bodyPr/>
                    <a:lstStyle/>
                    <a:p>
                      <a:pPr>
                        <a:lnSpc>
                          <a:spcPct val="107000"/>
                        </a:lnSpc>
                        <a:spcAft>
                          <a:spcPts val="800"/>
                        </a:spcAft>
                      </a:pPr>
                      <a:r>
                        <a:rPr lang="es-CL" sz="1000" dirty="0">
                          <a:effectLst/>
                        </a:rPr>
                        <a:t>Templo de Copacabana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721530"/>
                  </a:ext>
                </a:extLst>
              </a:tr>
              <a:tr h="178052">
                <a:tc>
                  <a:txBody>
                    <a:bodyPr/>
                    <a:lstStyle/>
                    <a:p>
                      <a:pPr>
                        <a:lnSpc>
                          <a:spcPct val="107000"/>
                        </a:lnSpc>
                        <a:spcAft>
                          <a:spcPts val="800"/>
                        </a:spcAft>
                      </a:pPr>
                      <a:r>
                        <a:rPr lang="es-CL" sz="1000">
                          <a:effectLst/>
                        </a:rPr>
                        <a:t>Templo de San Benito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5305802"/>
                  </a:ext>
                </a:extLst>
              </a:tr>
              <a:tr h="178052">
                <a:tc>
                  <a:txBody>
                    <a:bodyPr/>
                    <a:lstStyle/>
                    <a:p>
                      <a:pPr>
                        <a:lnSpc>
                          <a:spcPct val="107000"/>
                        </a:lnSpc>
                        <a:spcAft>
                          <a:spcPts val="800"/>
                        </a:spcAft>
                      </a:pPr>
                      <a:r>
                        <a:rPr lang="es-CL" sz="1000" dirty="0">
                          <a:effectLst/>
                        </a:rPr>
                        <a:t>Templo de San Bernardo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638494"/>
                  </a:ext>
                </a:extLst>
              </a:tr>
              <a:tr h="178052">
                <a:tc>
                  <a:txBody>
                    <a:bodyPr/>
                    <a:lstStyle/>
                    <a:p>
                      <a:pPr>
                        <a:lnSpc>
                          <a:spcPct val="107000"/>
                        </a:lnSpc>
                        <a:spcAft>
                          <a:spcPts val="800"/>
                        </a:spcAft>
                      </a:pPr>
                      <a:r>
                        <a:rPr lang="es-CL" sz="1000" dirty="0">
                          <a:effectLst/>
                        </a:rPr>
                        <a:t>Templo de San Cristóbal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7706856"/>
                  </a:ext>
                </a:extLst>
              </a:tr>
              <a:tr h="178052">
                <a:tc>
                  <a:txBody>
                    <a:bodyPr/>
                    <a:lstStyle/>
                    <a:p>
                      <a:pPr>
                        <a:lnSpc>
                          <a:spcPct val="107000"/>
                        </a:lnSpc>
                        <a:spcAft>
                          <a:spcPts val="800"/>
                        </a:spcAft>
                      </a:pPr>
                      <a:r>
                        <a:rPr lang="es-CL" sz="1000">
                          <a:effectLst/>
                        </a:rPr>
                        <a:t>Templo de San Juan Bautista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050400"/>
                  </a:ext>
                </a:extLst>
              </a:tr>
              <a:tr h="178052">
                <a:tc>
                  <a:txBody>
                    <a:bodyPr/>
                    <a:lstStyle/>
                    <a:p>
                      <a:pPr>
                        <a:lnSpc>
                          <a:spcPct val="107000"/>
                        </a:lnSpc>
                        <a:spcAft>
                          <a:spcPts val="800"/>
                        </a:spcAft>
                      </a:pPr>
                      <a:r>
                        <a:rPr lang="es-CL" sz="1000" dirty="0">
                          <a:effectLst/>
                        </a:rPr>
                        <a:t>Templo de San Lorenzo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9648493"/>
                  </a:ext>
                </a:extLst>
              </a:tr>
              <a:tr h="178052">
                <a:tc>
                  <a:txBody>
                    <a:bodyPr/>
                    <a:lstStyle/>
                    <a:p>
                      <a:pPr>
                        <a:lnSpc>
                          <a:spcPct val="107000"/>
                        </a:lnSpc>
                        <a:spcAft>
                          <a:spcPts val="800"/>
                        </a:spcAft>
                      </a:pPr>
                      <a:r>
                        <a:rPr lang="es-CL" sz="1000">
                          <a:effectLst/>
                        </a:rPr>
                        <a:t>Templo de San Martín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013280"/>
                  </a:ext>
                </a:extLst>
              </a:tr>
              <a:tr h="178052">
                <a:tc>
                  <a:txBody>
                    <a:bodyPr/>
                    <a:lstStyle/>
                    <a:p>
                      <a:pPr>
                        <a:lnSpc>
                          <a:spcPct val="107000"/>
                        </a:lnSpc>
                        <a:spcAft>
                          <a:spcPts val="800"/>
                        </a:spcAft>
                      </a:pPr>
                      <a:r>
                        <a:rPr lang="es-CL" sz="1000" dirty="0">
                          <a:effectLst/>
                        </a:rPr>
                        <a:t>Templo de San Sebastián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0870469"/>
                  </a:ext>
                </a:extLst>
              </a:tr>
              <a:tr h="178052">
                <a:tc>
                  <a:txBody>
                    <a:bodyPr/>
                    <a:lstStyle/>
                    <a:p>
                      <a:pPr>
                        <a:lnSpc>
                          <a:spcPct val="107000"/>
                        </a:lnSpc>
                        <a:spcAft>
                          <a:spcPts val="800"/>
                        </a:spcAft>
                      </a:pPr>
                      <a:r>
                        <a:rPr lang="es-CL" sz="1000" dirty="0">
                          <a:effectLst/>
                        </a:rPr>
                        <a:t>Templo de Santa Mónica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203603"/>
                  </a:ext>
                </a:extLst>
              </a:tr>
              <a:tr h="178052">
                <a:tc>
                  <a:txBody>
                    <a:bodyPr/>
                    <a:lstStyle/>
                    <a:p>
                      <a:pPr>
                        <a:lnSpc>
                          <a:spcPct val="107000"/>
                        </a:lnSpc>
                        <a:spcAft>
                          <a:spcPts val="800"/>
                        </a:spcAft>
                      </a:pPr>
                      <a:r>
                        <a:rPr lang="es-CL" sz="1000" dirty="0">
                          <a:effectLst/>
                        </a:rPr>
                        <a:t>Templo de Santo Domingo de Potosí</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863665"/>
                  </a:ext>
                </a:extLst>
              </a:tr>
              <a:tr h="178052">
                <a:tc>
                  <a:txBody>
                    <a:bodyPr/>
                    <a:lstStyle/>
                    <a:p>
                      <a:pPr>
                        <a:lnSpc>
                          <a:spcPct val="107000"/>
                        </a:lnSpc>
                        <a:spcAft>
                          <a:spcPts val="800"/>
                        </a:spcAft>
                      </a:pPr>
                      <a:r>
                        <a:rPr lang="es-CL" sz="1000" dirty="0">
                          <a:effectLst/>
                        </a:rPr>
                        <a:t>Torre de la Compañía de Jesús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86549"/>
                  </a:ext>
                </a:extLst>
              </a:tr>
              <a:tr h="178052">
                <a:tc>
                  <a:txBody>
                    <a:bodyPr/>
                    <a:lstStyle/>
                    <a:p>
                      <a:pPr>
                        <a:lnSpc>
                          <a:spcPct val="107000"/>
                        </a:lnSpc>
                        <a:spcAft>
                          <a:spcPts val="800"/>
                        </a:spcAft>
                      </a:pPr>
                      <a:r>
                        <a:rPr lang="es-CL" sz="1000">
                          <a:effectLst/>
                        </a:rPr>
                        <a:t>Templo de Concepción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775255"/>
                  </a:ext>
                </a:extLst>
              </a:tr>
              <a:tr h="178052">
                <a:tc>
                  <a:txBody>
                    <a:bodyPr/>
                    <a:lstStyle/>
                    <a:p>
                      <a:pPr>
                        <a:lnSpc>
                          <a:spcPct val="107000"/>
                        </a:lnSpc>
                        <a:spcAft>
                          <a:spcPts val="800"/>
                        </a:spcAft>
                      </a:pPr>
                      <a:r>
                        <a:rPr lang="es-CL" sz="1000" dirty="0">
                          <a:effectLst/>
                        </a:rPr>
                        <a:t>Templo del Calvario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139875"/>
                  </a:ext>
                </a:extLst>
              </a:tr>
              <a:tr h="178052">
                <a:tc>
                  <a:txBody>
                    <a:bodyPr/>
                    <a:lstStyle/>
                    <a:p>
                      <a:pPr>
                        <a:lnSpc>
                          <a:spcPct val="107000"/>
                        </a:lnSpc>
                        <a:spcAft>
                          <a:spcPts val="800"/>
                        </a:spcAft>
                      </a:pPr>
                      <a:r>
                        <a:rPr lang="es-CL" sz="1000" dirty="0">
                          <a:effectLst/>
                        </a:rPr>
                        <a:t>Torre de Santa Bárbara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7851221"/>
                  </a:ext>
                </a:extLst>
              </a:tr>
              <a:tr h="178052">
                <a:tc>
                  <a:txBody>
                    <a:bodyPr/>
                    <a:lstStyle/>
                    <a:p>
                      <a:pPr>
                        <a:lnSpc>
                          <a:spcPct val="107000"/>
                        </a:lnSpc>
                        <a:spcAft>
                          <a:spcPts val="800"/>
                        </a:spcAft>
                      </a:pPr>
                      <a:r>
                        <a:rPr lang="es-CL" sz="1000" dirty="0">
                          <a:effectLst/>
                        </a:rPr>
                        <a:t>Universidad Autónoma Tomás Frías de Potosí </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4" marR="3760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583494"/>
                  </a:ext>
                </a:extLst>
              </a:tr>
            </a:tbl>
          </a:graphicData>
        </a:graphic>
      </p:graphicFrame>
      <p:graphicFrame>
        <p:nvGraphicFramePr>
          <p:cNvPr id="14" name="Tabla 13">
            <a:extLst>
              <a:ext uri="{FF2B5EF4-FFF2-40B4-BE49-F238E27FC236}">
                <a16:creationId xmlns:a16="http://schemas.microsoft.com/office/drawing/2014/main" id="{2EDD870A-7E50-4C53-A69A-5747389B98AC}"/>
              </a:ext>
            </a:extLst>
          </p:cNvPr>
          <p:cNvGraphicFramePr>
            <a:graphicFrameLocks noGrp="1"/>
          </p:cNvGraphicFramePr>
          <p:nvPr>
            <p:extLst>
              <p:ext uri="{D42A27DB-BD31-4B8C-83A1-F6EECF244321}">
                <p14:modId xmlns:p14="http://schemas.microsoft.com/office/powerpoint/2010/main" val="4247615900"/>
              </p:ext>
            </p:extLst>
          </p:nvPr>
        </p:nvGraphicFramePr>
        <p:xfrm>
          <a:off x="1889942" y="586852"/>
          <a:ext cx="3760229" cy="5213456"/>
        </p:xfrm>
        <a:graphic>
          <a:graphicData uri="http://schemas.openxmlformats.org/drawingml/2006/table">
            <a:tbl>
              <a:tblPr firstRow="1" firstCol="1" bandRow="1">
                <a:tableStyleId>{5C22544A-7EE6-4342-B048-85BDC9FD1C3A}</a:tableStyleId>
              </a:tblPr>
              <a:tblGrid>
                <a:gridCol w="3039418">
                  <a:extLst>
                    <a:ext uri="{9D8B030D-6E8A-4147-A177-3AD203B41FA5}">
                      <a16:colId xmlns:a16="http://schemas.microsoft.com/office/drawing/2014/main" val="3273211924"/>
                    </a:ext>
                  </a:extLst>
                </a:gridCol>
                <a:gridCol w="720811">
                  <a:extLst>
                    <a:ext uri="{9D8B030D-6E8A-4147-A177-3AD203B41FA5}">
                      <a16:colId xmlns:a16="http://schemas.microsoft.com/office/drawing/2014/main" val="604401528"/>
                    </a:ext>
                  </a:extLst>
                </a:gridCol>
              </a:tblGrid>
              <a:tr h="178434">
                <a:tc>
                  <a:txBody>
                    <a:bodyPr/>
                    <a:lstStyle/>
                    <a:p>
                      <a:pPr>
                        <a:lnSpc>
                          <a:spcPct val="107000"/>
                        </a:lnSpc>
                        <a:spcAft>
                          <a:spcPts val="800"/>
                        </a:spcAft>
                      </a:pPr>
                      <a:r>
                        <a:rPr lang="es-CL" sz="1000" dirty="0">
                          <a:effectLst/>
                        </a:rPr>
                        <a:t>Cerro Rico de Potosí</a:t>
                      </a:r>
                      <a:endParaRPr lang="es-C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a:effectLst/>
                        </a:rPr>
                        <a:t>Urbano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208542"/>
                  </a:ext>
                </a:extLst>
              </a:tr>
              <a:tr h="178434">
                <a:tc>
                  <a:txBody>
                    <a:bodyPr/>
                    <a:lstStyle/>
                    <a:p>
                      <a:pPr>
                        <a:lnSpc>
                          <a:spcPct val="107000"/>
                        </a:lnSpc>
                        <a:spcAft>
                          <a:spcPts val="800"/>
                        </a:spcAft>
                      </a:pPr>
                      <a:r>
                        <a:rPr lang="es-CL" sz="1000">
                          <a:effectLst/>
                        </a:rPr>
                        <a:t>Arco de Cobija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976762"/>
                  </a:ext>
                </a:extLst>
              </a:tr>
              <a:tr h="178434">
                <a:tc>
                  <a:txBody>
                    <a:bodyPr/>
                    <a:lstStyle/>
                    <a:p>
                      <a:pPr>
                        <a:lnSpc>
                          <a:spcPct val="107000"/>
                        </a:lnSpc>
                        <a:spcAft>
                          <a:spcPts val="800"/>
                        </a:spcAft>
                      </a:pPr>
                      <a:r>
                        <a:rPr lang="es-CL" sz="1000">
                          <a:effectLst/>
                        </a:rPr>
                        <a:t>Arco de Mejillones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1816014"/>
                  </a:ext>
                </a:extLst>
              </a:tr>
              <a:tr h="178434">
                <a:tc>
                  <a:txBody>
                    <a:bodyPr/>
                    <a:lstStyle/>
                    <a:p>
                      <a:pPr>
                        <a:lnSpc>
                          <a:spcPct val="107000"/>
                        </a:lnSpc>
                        <a:spcAft>
                          <a:spcPts val="800"/>
                        </a:spcAft>
                      </a:pPr>
                      <a:r>
                        <a:rPr lang="es-CL" sz="1000">
                          <a:effectLst/>
                        </a:rPr>
                        <a:t>Balcón de la Horca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175656"/>
                  </a:ext>
                </a:extLst>
              </a:tr>
              <a:tr h="178434">
                <a:tc>
                  <a:txBody>
                    <a:bodyPr/>
                    <a:lstStyle/>
                    <a:p>
                      <a:pPr>
                        <a:lnSpc>
                          <a:spcPct val="107000"/>
                        </a:lnSpc>
                        <a:spcAft>
                          <a:spcPts val="800"/>
                        </a:spcAft>
                      </a:pPr>
                      <a:r>
                        <a:rPr lang="es-CL" sz="1000">
                          <a:effectLst/>
                        </a:rPr>
                        <a:t>Balcón Esquinero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555495"/>
                  </a:ext>
                </a:extLst>
              </a:tr>
              <a:tr h="178434">
                <a:tc>
                  <a:txBody>
                    <a:bodyPr/>
                    <a:lstStyle/>
                    <a:p>
                      <a:pPr>
                        <a:lnSpc>
                          <a:spcPct val="107000"/>
                        </a:lnSpc>
                        <a:spcAft>
                          <a:spcPts val="800"/>
                        </a:spcAft>
                      </a:pPr>
                      <a:r>
                        <a:rPr lang="es-CL" sz="1000">
                          <a:effectLst/>
                        </a:rPr>
                        <a:t>Balneario Don Diego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Rural</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468699"/>
                  </a:ext>
                </a:extLst>
              </a:tr>
              <a:tr h="178434">
                <a:tc>
                  <a:txBody>
                    <a:bodyPr/>
                    <a:lstStyle/>
                    <a:p>
                      <a:pPr>
                        <a:lnSpc>
                          <a:spcPct val="107000"/>
                        </a:lnSpc>
                        <a:spcAft>
                          <a:spcPts val="800"/>
                        </a:spcAft>
                      </a:pPr>
                      <a:r>
                        <a:rPr lang="es-CL" sz="1000">
                          <a:effectLst/>
                        </a:rPr>
                        <a:t>Balneario de Chaquí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Rural</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903452"/>
                  </a:ext>
                </a:extLst>
              </a:tr>
              <a:tr h="178434">
                <a:tc>
                  <a:txBody>
                    <a:bodyPr/>
                    <a:lstStyle/>
                    <a:p>
                      <a:pPr>
                        <a:lnSpc>
                          <a:spcPct val="107000"/>
                        </a:lnSpc>
                        <a:spcAft>
                          <a:spcPts val="800"/>
                        </a:spcAft>
                      </a:pPr>
                      <a:r>
                        <a:rPr lang="es-CL" sz="1000">
                          <a:effectLst/>
                        </a:rPr>
                        <a:t>Caja de Agua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63737"/>
                  </a:ext>
                </a:extLst>
              </a:tr>
              <a:tr h="178434">
                <a:tc>
                  <a:txBody>
                    <a:bodyPr/>
                    <a:lstStyle/>
                    <a:p>
                      <a:pPr>
                        <a:lnSpc>
                          <a:spcPct val="107000"/>
                        </a:lnSpc>
                        <a:spcAft>
                          <a:spcPts val="800"/>
                        </a:spcAft>
                      </a:pPr>
                      <a:r>
                        <a:rPr lang="es-CL" sz="1000">
                          <a:effectLst/>
                        </a:rPr>
                        <a:t>Casa con Balcón de Serpientes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90141"/>
                  </a:ext>
                </a:extLst>
              </a:tr>
              <a:tr h="178434">
                <a:tc>
                  <a:txBody>
                    <a:bodyPr/>
                    <a:lstStyle/>
                    <a:p>
                      <a:pPr>
                        <a:lnSpc>
                          <a:spcPct val="107000"/>
                        </a:lnSpc>
                        <a:spcAft>
                          <a:spcPts val="800"/>
                        </a:spcAft>
                      </a:pPr>
                      <a:r>
                        <a:rPr lang="es-CL" sz="1000">
                          <a:effectLst/>
                        </a:rPr>
                        <a:t>Casa de Antonio López de Quiroga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169414"/>
                  </a:ext>
                </a:extLst>
              </a:tr>
              <a:tr h="178434">
                <a:tc>
                  <a:txBody>
                    <a:bodyPr/>
                    <a:lstStyle/>
                    <a:p>
                      <a:pPr>
                        <a:lnSpc>
                          <a:spcPct val="107000"/>
                        </a:lnSpc>
                        <a:spcAft>
                          <a:spcPts val="800"/>
                        </a:spcAft>
                      </a:pPr>
                      <a:r>
                        <a:rPr lang="es-CL" sz="1000">
                          <a:effectLst/>
                        </a:rPr>
                        <a:t>Casa de las Tres Portadas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782655"/>
                  </a:ext>
                </a:extLst>
              </a:tr>
              <a:tr h="178434">
                <a:tc>
                  <a:txBody>
                    <a:bodyPr/>
                    <a:lstStyle/>
                    <a:p>
                      <a:pPr>
                        <a:lnSpc>
                          <a:spcPct val="107000"/>
                        </a:lnSpc>
                        <a:spcAft>
                          <a:spcPts val="800"/>
                        </a:spcAft>
                      </a:pPr>
                      <a:r>
                        <a:rPr lang="es-CL" sz="1000">
                          <a:effectLst/>
                        </a:rPr>
                        <a:t>Casa de los Marqueses de Otavi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Urbano </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522902"/>
                  </a:ext>
                </a:extLst>
              </a:tr>
              <a:tr h="209016">
                <a:tc>
                  <a:txBody>
                    <a:bodyPr/>
                    <a:lstStyle/>
                    <a:p>
                      <a:pPr>
                        <a:lnSpc>
                          <a:spcPct val="107000"/>
                        </a:lnSpc>
                        <a:spcAft>
                          <a:spcPts val="800"/>
                        </a:spcAft>
                      </a:pPr>
                      <a:r>
                        <a:rPr lang="es-CL" sz="1000">
                          <a:effectLst/>
                        </a:rPr>
                        <a:t>Casa del Sol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7555854"/>
                  </a:ext>
                </a:extLst>
              </a:tr>
              <a:tr h="178434">
                <a:tc>
                  <a:txBody>
                    <a:bodyPr/>
                    <a:lstStyle/>
                    <a:p>
                      <a:pPr>
                        <a:lnSpc>
                          <a:spcPct val="107000"/>
                        </a:lnSpc>
                        <a:spcAft>
                          <a:spcPts val="800"/>
                        </a:spcAft>
                      </a:pPr>
                      <a:r>
                        <a:rPr lang="es-CL" sz="1000">
                          <a:effectLst/>
                        </a:rPr>
                        <a:t>Casa Nacional de Moneda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7138459"/>
                  </a:ext>
                </a:extLst>
              </a:tr>
              <a:tr h="178434">
                <a:tc>
                  <a:txBody>
                    <a:bodyPr/>
                    <a:lstStyle/>
                    <a:p>
                      <a:pPr>
                        <a:lnSpc>
                          <a:spcPct val="107000"/>
                        </a:lnSpc>
                        <a:spcAft>
                          <a:spcPts val="800"/>
                        </a:spcAft>
                      </a:pPr>
                      <a:r>
                        <a:rPr lang="es-CL" sz="1000">
                          <a:effectLst/>
                        </a:rPr>
                        <a:t>Casa de los Condes de Carma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9790909"/>
                  </a:ext>
                </a:extLst>
              </a:tr>
              <a:tr h="365156">
                <a:tc>
                  <a:txBody>
                    <a:bodyPr/>
                    <a:lstStyle/>
                    <a:p>
                      <a:pPr>
                        <a:lnSpc>
                          <a:spcPct val="107000"/>
                        </a:lnSpc>
                        <a:spcAft>
                          <a:spcPts val="800"/>
                        </a:spcAft>
                      </a:pPr>
                      <a:r>
                        <a:rPr lang="es-CL" sz="1000">
                          <a:effectLst/>
                        </a:rPr>
                        <a:t>Edificio Municipal, Antiguas Cajas Reales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251897"/>
                  </a:ext>
                </a:extLst>
              </a:tr>
              <a:tr h="178434">
                <a:tc>
                  <a:txBody>
                    <a:bodyPr/>
                    <a:lstStyle/>
                    <a:p>
                      <a:pPr>
                        <a:lnSpc>
                          <a:spcPct val="107000"/>
                        </a:lnSpc>
                        <a:spcAft>
                          <a:spcPts val="800"/>
                        </a:spcAft>
                      </a:pPr>
                      <a:r>
                        <a:rPr lang="es-CL" sz="1000">
                          <a:effectLst/>
                        </a:rPr>
                        <a:t>Estación del Ferrocarril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21964"/>
                  </a:ext>
                </a:extLst>
              </a:tr>
              <a:tr h="178434">
                <a:tc>
                  <a:txBody>
                    <a:bodyPr/>
                    <a:lstStyle/>
                    <a:p>
                      <a:pPr>
                        <a:lnSpc>
                          <a:spcPct val="107000"/>
                        </a:lnSpc>
                        <a:spcAft>
                          <a:spcPts val="800"/>
                        </a:spcAft>
                      </a:pPr>
                      <a:r>
                        <a:rPr lang="es-CL" sz="1000">
                          <a:effectLst/>
                        </a:rPr>
                        <a:t>Hacienda Cayara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a:effectLst/>
                        </a:rPr>
                        <a:t>Rural</a:t>
                      </a:r>
                      <a:endParaRPr lang="es-CL" sz="900" b="1">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3129597"/>
                  </a:ext>
                </a:extLst>
              </a:tr>
              <a:tr h="178434">
                <a:tc>
                  <a:txBody>
                    <a:bodyPr/>
                    <a:lstStyle/>
                    <a:p>
                      <a:pPr>
                        <a:lnSpc>
                          <a:spcPct val="107000"/>
                        </a:lnSpc>
                        <a:spcAft>
                          <a:spcPts val="800"/>
                        </a:spcAft>
                      </a:pPr>
                      <a:r>
                        <a:rPr lang="es-CL" sz="1000">
                          <a:effectLst/>
                        </a:rPr>
                        <a:t>Teatro IV Centenario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412430"/>
                  </a:ext>
                </a:extLst>
              </a:tr>
              <a:tr h="178434">
                <a:tc>
                  <a:txBody>
                    <a:bodyPr/>
                    <a:lstStyle/>
                    <a:p>
                      <a:pPr>
                        <a:lnSpc>
                          <a:spcPct val="107000"/>
                        </a:lnSpc>
                        <a:spcAft>
                          <a:spcPts val="800"/>
                        </a:spcAft>
                      </a:pPr>
                      <a:r>
                        <a:rPr lang="es-CL" sz="1000">
                          <a:effectLst/>
                        </a:rPr>
                        <a:t>Ingenio Dolores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Rural</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4012153"/>
                  </a:ext>
                </a:extLst>
              </a:tr>
              <a:tr h="178434">
                <a:tc>
                  <a:txBody>
                    <a:bodyPr/>
                    <a:lstStyle/>
                    <a:p>
                      <a:pPr>
                        <a:lnSpc>
                          <a:spcPct val="107000"/>
                        </a:lnSpc>
                        <a:spcAft>
                          <a:spcPts val="800"/>
                        </a:spcAft>
                      </a:pPr>
                      <a:r>
                        <a:rPr lang="es-CL" sz="1000">
                          <a:effectLst/>
                        </a:rPr>
                        <a:t>Ingenio Gambarte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Rural</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8577988"/>
                  </a:ext>
                </a:extLst>
              </a:tr>
              <a:tr h="178434">
                <a:tc>
                  <a:txBody>
                    <a:bodyPr/>
                    <a:lstStyle/>
                    <a:p>
                      <a:pPr>
                        <a:lnSpc>
                          <a:spcPct val="107000"/>
                        </a:lnSpc>
                        <a:spcAft>
                          <a:spcPts val="800"/>
                        </a:spcAft>
                      </a:pPr>
                      <a:r>
                        <a:rPr lang="es-CL" sz="1000">
                          <a:effectLst/>
                        </a:rPr>
                        <a:t>Lagunas del Q´ari Q´ari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Rural</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4815752"/>
                  </a:ext>
                </a:extLst>
              </a:tr>
              <a:tr h="178434">
                <a:tc>
                  <a:txBody>
                    <a:bodyPr/>
                    <a:lstStyle/>
                    <a:p>
                      <a:pPr>
                        <a:lnSpc>
                          <a:spcPct val="107000"/>
                        </a:lnSpc>
                        <a:spcAft>
                          <a:spcPts val="800"/>
                        </a:spcAft>
                      </a:pPr>
                      <a:r>
                        <a:rPr lang="es-CL" sz="1000">
                          <a:effectLst/>
                        </a:rPr>
                        <a:t>Laguna de Tarapaya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Rural</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253595"/>
                  </a:ext>
                </a:extLst>
              </a:tr>
              <a:tr h="178434">
                <a:tc>
                  <a:txBody>
                    <a:bodyPr/>
                    <a:lstStyle/>
                    <a:p>
                      <a:pPr>
                        <a:lnSpc>
                          <a:spcPct val="107000"/>
                        </a:lnSpc>
                        <a:spcAft>
                          <a:spcPts val="800"/>
                        </a:spcAft>
                      </a:pPr>
                      <a:r>
                        <a:rPr lang="es-CL" sz="1000">
                          <a:effectLst/>
                        </a:rPr>
                        <a:t>Mercado Artesanal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410643"/>
                  </a:ext>
                </a:extLst>
              </a:tr>
              <a:tr h="178434">
                <a:tc>
                  <a:txBody>
                    <a:bodyPr/>
                    <a:lstStyle/>
                    <a:p>
                      <a:pPr>
                        <a:lnSpc>
                          <a:spcPct val="107000"/>
                        </a:lnSpc>
                        <a:spcAft>
                          <a:spcPts val="800"/>
                        </a:spcAft>
                      </a:pPr>
                      <a:r>
                        <a:rPr lang="es-CL" sz="1000">
                          <a:effectLst/>
                        </a:rPr>
                        <a:t>Museo Santa Teresa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375109"/>
                  </a:ext>
                </a:extLst>
              </a:tr>
              <a:tr h="178434">
                <a:tc>
                  <a:txBody>
                    <a:bodyPr/>
                    <a:lstStyle/>
                    <a:p>
                      <a:pPr>
                        <a:lnSpc>
                          <a:spcPct val="107000"/>
                        </a:lnSpc>
                        <a:spcAft>
                          <a:spcPts val="800"/>
                        </a:spcAft>
                      </a:pPr>
                      <a:r>
                        <a:rPr lang="es-CL" sz="1000">
                          <a:effectLst/>
                        </a:rPr>
                        <a:t>Museo San Francisco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196786"/>
                  </a:ext>
                </a:extLst>
              </a:tr>
              <a:tr h="178434">
                <a:tc>
                  <a:txBody>
                    <a:bodyPr/>
                    <a:lstStyle/>
                    <a:p>
                      <a:pPr>
                        <a:lnSpc>
                          <a:spcPct val="107000"/>
                        </a:lnSpc>
                        <a:spcAft>
                          <a:spcPts val="800"/>
                        </a:spcAft>
                      </a:pPr>
                      <a:r>
                        <a:rPr lang="es-CL" sz="1000">
                          <a:effectLst/>
                        </a:rPr>
                        <a:t>Museo Universitario Ricardo Bohórquez</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7168068"/>
                  </a:ext>
                </a:extLst>
              </a:tr>
              <a:tr h="178434">
                <a:tc>
                  <a:txBody>
                    <a:bodyPr/>
                    <a:lstStyle/>
                    <a:p>
                      <a:pPr>
                        <a:lnSpc>
                          <a:spcPct val="107000"/>
                        </a:lnSpc>
                        <a:spcAft>
                          <a:spcPts val="800"/>
                        </a:spcAft>
                      </a:pPr>
                      <a:r>
                        <a:rPr lang="es-CL" sz="1000">
                          <a:effectLst/>
                        </a:rPr>
                        <a:t>Museo San Marcos de Potosí </a:t>
                      </a:r>
                      <a:endParaRPr lang="es-CL" sz="9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000" b="1" dirty="0">
                          <a:effectLst/>
                        </a:rPr>
                        <a:t>Urbano </a:t>
                      </a:r>
                      <a:endParaRPr lang="es-CL"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9859038"/>
                  </a:ext>
                </a:extLst>
              </a:tr>
            </a:tbl>
          </a:graphicData>
        </a:graphic>
      </p:graphicFrame>
    </p:spTree>
    <p:extLst>
      <p:ext uri="{BB962C8B-B14F-4D97-AF65-F5344CB8AC3E}">
        <p14:creationId xmlns:p14="http://schemas.microsoft.com/office/powerpoint/2010/main" val="8703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0" y="0"/>
            <a:ext cx="11913704" cy="878715"/>
          </a:xfrm>
        </p:spPr>
        <p:txBody>
          <a:bodyPr>
            <a:noAutofit/>
          </a:bodyPr>
          <a:lstStyle/>
          <a:p>
            <a:r>
              <a:rPr lang="es-MX" sz="2800" b="1" dirty="0"/>
              <a:t>Recursos patrimoniales con uso turístico ubicados en la ciudad de Potosí </a:t>
            </a:r>
            <a:endParaRPr lang="es-CL" sz="2800" b="1" dirty="0"/>
          </a:p>
        </p:txBody>
      </p:sp>
      <p:graphicFrame>
        <p:nvGraphicFramePr>
          <p:cNvPr id="3" name="Gráfico 2">
            <a:extLst>
              <a:ext uri="{FF2B5EF4-FFF2-40B4-BE49-F238E27FC236}">
                <a16:creationId xmlns:a16="http://schemas.microsoft.com/office/drawing/2014/main" id="{0F3384E2-EDA7-4395-A440-CCFC7A5AFED2}"/>
              </a:ext>
            </a:extLst>
          </p:cNvPr>
          <p:cNvGraphicFramePr/>
          <p:nvPr>
            <p:extLst>
              <p:ext uri="{D42A27DB-BD31-4B8C-83A1-F6EECF244321}">
                <p14:modId xmlns:p14="http://schemas.microsoft.com/office/powerpoint/2010/main" val="4069999301"/>
              </p:ext>
            </p:extLst>
          </p:nvPr>
        </p:nvGraphicFramePr>
        <p:xfrm>
          <a:off x="269272" y="1078714"/>
          <a:ext cx="6116538" cy="479742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esquinas redondeadas 3">
            <a:extLst>
              <a:ext uri="{FF2B5EF4-FFF2-40B4-BE49-F238E27FC236}">
                <a16:creationId xmlns:a16="http://schemas.microsoft.com/office/drawing/2014/main" id="{E68AE42C-AC5D-47F7-8731-DE6715A8F10D}"/>
              </a:ext>
            </a:extLst>
          </p:cNvPr>
          <p:cNvSpPr/>
          <p:nvPr/>
        </p:nvSpPr>
        <p:spPr>
          <a:xfrm>
            <a:off x="6736551" y="1361940"/>
            <a:ext cx="5177153" cy="3751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s-CL" sz="1200" dirty="0">
                <a:effectLst/>
                <a:latin typeface="Arial" panose="020B0604020202020204" pitchFamily="34" charset="0"/>
                <a:ea typeface="Calibri" panose="020F0502020204030204" pitchFamily="34" charset="0"/>
                <a:cs typeface="Times New Roman" panose="02020603050405020304" pitchFamily="18" charset="0"/>
              </a:rPr>
              <a:t>En consideración a la espacialización y localización del plantel de atractivos patrimoniales edificados (111 identificatorios) con uso turísticos propios de nuestra comuna, 90 de éstos se encuentran emplazados en el concierto citadino (82%) concentrando 57 casos en el distrito 6, es decir, el 64% dentro de este contexto, lo que se justifica porque este polígono (distrito 6) coincide en gran parte de su extensión con el casco histórico de la Villa Imperial, superficie en la que durante los últimos 5 siglos se edificaron los principales edificios funcionales potosinos, además de valiosos testimonios residenciales propios de este intervalo de tiempo</a:t>
            </a:r>
            <a:r>
              <a:rPr lang="es-CL" sz="1800" dirty="0">
                <a:effectLst/>
                <a:latin typeface="Arial" panose="020B0604020202020204" pitchFamily="34"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5078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119921" y="1075779"/>
            <a:ext cx="11662348" cy="2387600"/>
          </a:xfrm>
        </p:spPr>
        <p:txBody>
          <a:bodyPr>
            <a:normAutofit/>
          </a:bodyPr>
          <a:lstStyle/>
          <a:p>
            <a:r>
              <a:rPr lang="es-MX" sz="3200" dirty="0"/>
              <a:t>     </a:t>
            </a:r>
            <a:r>
              <a:rPr lang="es-MX" sz="3200" b="1" dirty="0"/>
              <a:t>Grado de conocimiento de los habitantes de Potosí de su entorno</a:t>
            </a:r>
            <a:endParaRPr lang="es-CL" sz="3200" b="1" dirty="0"/>
          </a:p>
        </p:txBody>
      </p:sp>
    </p:spTree>
    <p:extLst>
      <p:ext uri="{BB962C8B-B14F-4D97-AF65-F5344CB8AC3E}">
        <p14:creationId xmlns:p14="http://schemas.microsoft.com/office/powerpoint/2010/main" val="968853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FEA8694-DF7F-4AE4-BE36-43696B617B3B}"/>
              </a:ext>
            </a:extLst>
          </p:cNvPr>
          <p:cNvGraphicFramePr>
            <a:graphicFrameLocks noGrp="1"/>
          </p:cNvGraphicFramePr>
          <p:nvPr>
            <p:extLst>
              <p:ext uri="{D42A27DB-BD31-4B8C-83A1-F6EECF244321}">
                <p14:modId xmlns:p14="http://schemas.microsoft.com/office/powerpoint/2010/main" val="3534161053"/>
              </p:ext>
            </p:extLst>
          </p:nvPr>
        </p:nvGraphicFramePr>
        <p:xfrm>
          <a:off x="-1" y="0"/>
          <a:ext cx="5396460" cy="6857990"/>
        </p:xfrm>
        <a:graphic>
          <a:graphicData uri="http://schemas.openxmlformats.org/drawingml/2006/table">
            <a:tbl>
              <a:tblPr firstRow="1" firstCol="1" bandRow="1">
                <a:tableStyleId>{5C22544A-7EE6-4342-B048-85BDC9FD1C3A}</a:tableStyleId>
              </a:tblPr>
              <a:tblGrid>
                <a:gridCol w="1836397">
                  <a:extLst>
                    <a:ext uri="{9D8B030D-6E8A-4147-A177-3AD203B41FA5}">
                      <a16:colId xmlns:a16="http://schemas.microsoft.com/office/drawing/2014/main" val="3721654503"/>
                    </a:ext>
                  </a:extLst>
                </a:gridCol>
                <a:gridCol w="1738269">
                  <a:extLst>
                    <a:ext uri="{9D8B030D-6E8A-4147-A177-3AD203B41FA5}">
                      <a16:colId xmlns:a16="http://schemas.microsoft.com/office/drawing/2014/main" val="3750644489"/>
                    </a:ext>
                  </a:extLst>
                </a:gridCol>
                <a:gridCol w="1821794">
                  <a:extLst>
                    <a:ext uri="{9D8B030D-6E8A-4147-A177-3AD203B41FA5}">
                      <a16:colId xmlns:a16="http://schemas.microsoft.com/office/drawing/2014/main" val="3520290277"/>
                    </a:ext>
                  </a:extLst>
                </a:gridCol>
              </a:tblGrid>
              <a:tr h="227065">
                <a:tc>
                  <a:txBody>
                    <a:bodyPr/>
                    <a:lstStyle/>
                    <a:p>
                      <a:pPr algn="ctr">
                        <a:lnSpc>
                          <a:spcPct val="107000"/>
                        </a:lnSpc>
                        <a:spcAft>
                          <a:spcPts val="800"/>
                        </a:spcAft>
                      </a:pPr>
                      <a:r>
                        <a:rPr lang="es-CL" sz="1100" dirty="0">
                          <a:effectLst/>
                        </a:rPr>
                        <a:t>Topónimo:</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Frecuencia de identificación: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Porcentaje de la frecuencia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2063854"/>
                  </a:ext>
                </a:extLst>
              </a:tr>
              <a:tr h="216252">
                <a:tc>
                  <a:txBody>
                    <a:bodyPr/>
                    <a:lstStyle/>
                    <a:p>
                      <a:pPr algn="l">
                        <a:lnSpc>
                          <a:spcPct val="107000"/>
                        </a:lnSpc>
                        <a:spcAft>
                          <a:spcPts val="800"/>
                        </a:spcAft>
                      </a:pPr>
                      <a:r>
                        <a:rPr lang="es-CL" sz="1100" dirty="0">
                          <a:effectLst/>
                        </a:rPr>
                        <a:t>Alcaldía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4969094"/>
                  </a:ext>
                </a:extLst>
              </a:tr>
              <a:tr h="216252">
                <a:tc>
                  <a:txBody>
                    <a:bodyPr/>
                    <a:lstStyle/>
                    <a:p>
                      <a:pPr algn="l">
                        <a:lnSpc>
                          <a:spcPct val="107000"/>
                        </a:lnSpc>
                        <a:spcAft>
                          <a:spcPts val="800"/>
                        </a:spcAft>
                      </a:pPr>
                      <a:r>
                        <a:rPr lang="es-CL" sz="1100">
                          <a:effectLst/>
                        </a:rPr>
                        <a:t>Arco de Cobija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3.65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871364"/>
                  </a:ext>
                </a:extLst>
              </a:tr>
              <a:tr h="216252">
                <a:tc>
                  <a:txBody>
                    <a:bodyPr/>
                    <a:lstStyle/>
                    <a:p>
                      <a:pPr algn="l">
                        <a:lnSpc>
                          <a:spcPct val="107000"/>
                        </a:lnSpc>
                        <a:spcAft>
                          <a:spcPts val="800"/>
                        </a:spcAft>
                      </a:pPr>
                      <a:r>
                        <a:rPr lang="es-CL" sz="1100">
                          <a:effectLst/>
                        </a:rPr>
                        <a:t>Arco San Roque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217756"/>
                  </a:ext>
                </a:extLst>
              </a:tr>
              <a:tr h="216252">
                <a:tc>
                  <a:txBody>
                    <a:bodyPr/>
                    <a:lstStyle/>
                    <a:p>
                      <a:pPr algn="l">
                        <a:lnSpc>
                          <a:spcPct val="107000"/>
                        </a:lnSpc>
                        <a:spcAft>
                          <a:spcPts val="800"/>
                        </a:spcAft>
                      </a:pPr>
                      <a:r>
                        <a:rPr lang="es-CL" sz="1100">
                          <a:effectLst/>
                        </a:rPr>
                        <a:t>Boulevard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3.65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420275"/>
                  </a:ext>
                </a:extLst>
              </a:tr>
              <a:tr h="216252">
                <a:tc>
                  <a:txBody>
                    <a:bodyPr/>
                    <a:lstStyle/>
                    <a:p>
                      <a:pPr algn="l">
                        <a:lnSpc>
                          <a:spcPct val="107000"/>
                        </a:lnSpc>
                        <a:spcAft>
                          <a:spcPts val="800"/>
                        </a:spcAft>
                      </a:pPr>
                      <a:r>
                        <a:rPr lang="es-CL" sz="1100">
                          <a:effectLst/>
                        </a:rPr>
                        <a:t>Calle de la Pulmonía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859431"/>
                  </a:ext>
                </a:extLst>
              </a:tr>
              <a:tr h="216252">
                <a:tc>
                  <a:txBody>
                    <a:bodyPr/>
                    <a:lstStyle/>
                    <a:p>
                      <a:pPr algn="l">
                        <a:lnSpc>
                          <a:spcPct val="107000"/>
                        </a:lnSpc>
                        <a:spcAft>
                          <a:spcPts val="800"/>
                        </a:spcAft>
                      </a:pPr>
                      <a:r>
                        <a:rPr lang="es-CL" sz="1100">
                          <a:effectLst/>
                        </a:rPr>
                        <a:t>Calle del Empredadillo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2.43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5468215"/>
                  </a:ext>
                </a:extLst>
              </a:tr>
              <a:tr h="216252">
                <a:tc>
                  <a:txBody>
                    <a:bodyPr/>
                    <a:lstStyle/>
                    <a:p>
                      <a:pPr algn="l">
                        <a:lnSpc>
                          <a:spcPct val="107000"/>
                        </a:lnSpc>
                        <a:spcAft>
                          <a:spcPts val="800"/>
                        </a:spcAft>
                      </a:pPr>
                      <a:r>
                        <a:rPr lang="es-CL" sz="1100">
                          <a:effectLst/>
                        </a:rPr>
                        <a:t>Calle Junín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6265761"/>
                  </a:ext>
                </a:extLst>
              </a:tr>
              <a:tr h="216252">
                <a:tc>
                  <a:txBody>
                    <a:bodyPr/>
                    <a:lstStyle/>
                    <a:p>
                      <a:pPr algn="l">
                        <a:lnSpc>
                          <a:spcPct val="107000"/>
                        </a:lnSpc>
                        <a:spcAft>
                          <a:spcPts val="800"/>
                        </a:spcAft>
                      </a:pPr>
                      <a:r>
                        <a:rPr lang="es-CL" sz="1100">
                          <a:effectLst/>
                        </a:rPr>
                        <a:t>Calle Surco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3.65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503439"/>
                  </a:ext>
                </a:extLst>
              </a:tr>
              <a:tr h="216252">
                <a:tc>
                  <a:txBody>
                    <a:bodyPr/>
                    <a:lstStyle/>
                    <a:p>
                      <a:pPr algn="l">
                        <a:lnSpc>
                          <a:spcPct val="107000"/>
                        </a:lnSpc>
                        <a:spcAft>
                          <a:spcPts val="800"/>
                        </a:spcAft>
                      </a:pPr>
                      <a:r>
                        <a:rPr lang="es-CL" sz="1100">
                          <a:effectLst/>
                        </a:rPr>
                        <a:t>Callejón de la Oreja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3.65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521340"/>
                  </a:ext>
                </a:extLst>
              </a:tr>
              <a:tr h="216252">
                <a:tc>
                  <a:txBody>
                    <a:bodyPr/>
                    <a:lstStyle/>
                    <a:p>
                      <a:pPr algn="l">
                        <a:lnSpc>
                          <a:spcPct val="107000"/>
                        </a:lnSpc>
                        <a:spcAft>
                          <a:spcPts val="800"/>
                        </a:spcAft>
                      </a:pPr>
                      <a:r>
                        <a:rPr lang="es-CL" sz="1100">
                          <a:effectLst/>
                        </a:rPr>
                        <a:t>Callejón de las 7 Vueltas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833169"/>
                  </a:ext>
                </a:extLst>
              </a:tr>
              <a:tr h="216252">
                <a:tc>
                  <a:txBody>
                    <a:bodyPr/>
                    <a:lstStyle/>
                    <a:p>
                      <a:pPr algn="l">
                        <a:lnSpc>
                          <a:spcPct val="107000"/>
                        </a:lnSpc>
                        <a:spcAft>
                          <a:spcPts val="800"/>
                        </a:spcAft>
                      </a:pPr>
                      <a:r>
                        <a:rPr lang="es-CL" sz="1100">
                          <a:effectLst/>
                        </a:rPr>
                        <a:t>Callejuelas Coloniales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950171"/>
                  </a:ext>
                </a:extLst>
              </a:tr>
              <a:tr h="216252">
                <a:tc>
                  <a:txBody>
                    <a:bodyPr/>
                    <a:lstStyle/>
                    <a:p>
                      <a:pPr algn="l">
                        <a:lnSpc>
                          <a:spcPct val="107000"/>
                        </a:lnSpc>
                        <a:spcAft>
                          <a:spcPts val="800"/>
                        </a:spcAft>
                      </a:pPr>
                      <a:r>
                        <a:rPr lang="es-CL" sz="1100">
                          <a:effectLst/>
                        </a:rPr>
                        <a:t>Cantumarka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6.09</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83174"/>
                  </a:ext>
                </a:extLst>
              </a:tr>
              <a:tr h="216252">
                <a:tc>
                  <a:txBody>
                    <a:bodyPr/>
                    <a:lstStyle/>
                    <a:p>
                      <a:pPr algn="l">
                        <a:lnSpc>
                          <a:spcPct val="107000"/>
                        </a:lnSpc>
                        <a:spcAft>
                          <a:spcPts val="800"/>
                        </a:spcAft>
                      </a:pPr>
                      <a:r>
                        <a:rPr lang="es-CL" sz="1100">
                          <a:effectLst/>
                        </a:rPr>
                        <a:t>Casa de la Moneda (primera)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661116"/>
                  </a:ext>
                </a:extLst>
              </a:tr>
              <a:tr h="216252">
                <a:tc>
                  <a:txBody>
                    <a:bodyPr/>
                    <a:lstStyle/>
                    <a:p>
                      <a:pPr algn="l">
                        <a:lnSpc>
                          <a:spcPct val="107000"/>
                        </a:lnSpc>
                        <a:spcAft>
                          <a:spcPts val="800"/>
                        </a:spcAft>
                      </a:pPr>
                      <a:r>
                        <a:rPr lang="es-CL" sz="1100">
                          <a:effectLst/>
                        </a:rPr>
                        <a:t>Casa de la Moneda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132573"/>
                  </a:ext>
                </a:extLst>
              </a:tr>
              <a:tr h="359617">
                <a:tc>
                  <a:txBody>
                    <a:bodyPr/>
                    <a:lstStyle/>
                    <a:p>
                      <a:pPr algn="l">
                        <a:lnSpc>
                          <a:spcPct val="107000"/>
                        </a:lnSpc>
                        <a:spcAft>
                          <a:spcPts val="800"/>
                        </a:spcAft>
                      </a:pPr>
                      <a:r>
                        <a:rPr lang="es-CL" sz="1100">
                          <a:effectLst/>
                        </a:rPr>
                        <a:t>Casa de los Marqueses de Otaví</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763651"/>
                  </a:ext>
                </a:extLst>
              </a:tr>
              <a:tr h="216252">
                <a:tc>
                  <a:txBody>
                    <a:bodyPr/>
                    <a:lstStyle/>
                    <a:p>
                      <a:pPr algn="l">
                        <a:lnSpc>
                          <a:spcPct val="107000"/>
                        </a:lnSpc>
                        <a:spcAft>
                          <a:spcPts val="800"/>
                        </a:spcAft>
                      </a:pPr>
                      <a:r>
                        <a:rPr lang="es-CL" sz="1100">
                          <a:effectLst/>
                        </a:rPr>
                        <a:t> Catedral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10.97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765521"/>
                  </a:ext>
                </a:extLst>
              </a:tr>
              <a:tr h="216252">
                <a:tc>
                  <a:txBody>
                    <a:bodyPr/>
                    <a:lstStyle/>
                    <a:p>
                      <a:pPr algn="l">
                        <a:lnSpc>
                          <a:spcPct val="107000"/>
                        </a:lnSpc>
                        <a:spcAft>
                          <a:spcPts val="800"/>
                        </a:spcAft>
                      </a:pPr>
                      <a:r>
                        <a:rPr lang="es-CL" sz="1100">
                          <a:effectLst/>
                        </a:rPr>
                        <a:t>Cerro Rico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4.87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31442"/>
                  </a:ext>
                </a:extLst>
              </a:tr>
              <a:tr h="216252">
                <a:tc>
                  <a:txBody>
                    <a:bodyPr/>
                    <a:lstStyle/>
                    <a:p>
                      <a:pPr algn="l">
                        <a:lnSpc>
                          <a:spcPct val="107000"/>
                        </a:lnSpc>
                        <a:spcAft>
                          <a:spcPts val="800"/>
                        </a:spcAft>
                      </a:pPr>
                      <a:r>
                        <a:rPr lang="es-CL" sz="1100">
                          <a:effectLst/>
                        </a:rPr>
                        <a:t>Circunvalación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976736"/>
                  </a:ext>
                </a:extLst>
              </a:tr>
              <a:tr h="216252">
                <a:tc>
                  <a:txBody>
                    <a:bodyPr/>
                    <a:lstStyle/>
                    <a:p>
                      <a:pPr algn="l">
                        <a:lnSpc>
                          <a:spcPct val="107000"/>
                        </a:lnSpc>
                        <a:spcAft>
                          <a:spcPts val="800"/>
                        </a:spcAft>
                      </a:pPr>
                      <a:r>
                        <a:rPr lang="es-CL" sz="1100">
                          <a:effectLst/>
                        </a:rPr>
                        <a:t>Colegio Pichincha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079011"/>
                  </a:ext>
                </a:extLst>
              </a:tr>
              <a:tr h="216252">
                <a:tc>
                  <a:txBody>
                    <a:bodyPr/>
                    <a:lstStyle/>
                    <a:p>
                      <a:pPr algn="l">
                        <a:lnSpc>
                          <a:spcPct val="107000"/>
                        </a:lnSpc>
                        <a:spcAft>
                          <a:spcPts val="800"/>
                        </a:spcAft>
                      </a:pPr>
                      <a:r>
                        <a:rPr lang="es-CL" sz="1100">
                          <a:effectLst/>
                        </a:rPr>
                        <a:t>Escuela de la Platería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4219914"/>
                  </a:ext>
                </a:extLst>
              </a:tr>
              <a:tr h="216252">
                <a:tc>
                  <a:txBody>
                    <a:bodyPr/>
                    <a:lstStyle/>
                    <a:p>
                      <a:pPr algn="l">
                        <a:lnSpc>
                          <a:spcPct val="107000"/>
                        </a:lnSpc>
                        <a:spcAft>
                          <a:spcPts val="800"/>
                        </a:spcAft>
                      </a:pPr>
                      <a:r>
                        <a:rPr lang="es-CL" sz="1100">
                          <a:effectLst/>
                        </a:rPr>
                        <a:t>Iglesia de la Merced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2-43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964525"/>
                  </a:ext>
                </a:extLst>
              </a:tr>
              <a:tr h="216252">
                <a:tc>
                  <a:txBody>
                    <a:bodyPr/>
                    <a:lstStyle/>
                    <a:p>
                      <a:pPr algn="l">
                        <a:lnSpc>
                          <a:spcPct val="107000"/>
                        </a:lnSpc>
                        <a:spcAft>
                          <a:spcPts val="800"/>
                        </a:spcAft>
                      </a:pPr>
                      <a:r>
                        <a:rPr lang="es-CL" sz="1100">
                          <a:effectLst/>
                        </a:rPr>
                        <a:t>Iglesia de San Bernardo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2.43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510754"/>
                  </a:ext>
                </a:extLst>
              </a:tr>
              <a:tr h="216252">
                <a:tc>
                  <a:txBody>
                    <a:bodyPr/>
                    <a:lstStyle/>
                    <a:p>
                      <a:pPr algn="l">
                        <a:lnSpc>
                          <a:spcPct val="107000"/>
                        </a:lnSpc>
                        <a:spcAft>
                          <a:spcPts val="800"/>
                        </a:spcAft>
                      </a:pPr>
                      <a:r>
                        <a:rPr lang="es-CL" sz="1100">
                          <a:effectLst/>
                        </a:rPr>
                        <a:t>Iglesia de San Lorenzo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1842957"/>
                  </a:ext>
                </a:extLst>
              </a:tr>
              <a:tr h="216252">
                <a:tc>
                  <a:txBody>
                    <a:bodyPr/>
                    <a:lstStyle/>
                    <a:p>
                      <a:pPr algn="l">
                        <a:lnSpc>
                          <a:spcPct val="107000"/>
                        </a:lnSpc>
                        <a:spcAft>
                          <a:spcPts val="800"/>
                        </a:spcAft>
                      </a:pPr>
                      <a:r>
                        <a:rPr lang="es-CL" sz="1100">
                          <a:effectLst/>
                        </a:rPr>
                        <a:t>Iglesia de Santa Teresa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354029"/>
                  </a:ext>
                </a:extLst>
              </a:tr>
              <a:tr h="216252">
                <a:tc>
                  <a:txBody>
                    <a:bodyPr/>
                    <a:lstStyle/>
                    <a:p>
                      <a:pPr algn="l">
                        <a:lnSpc>
                          <a:spcPct val="107000"/>
                        </a:lnSpc>
                        <a:spcAft>
                          <a:spcPts val="800"/>
                        </a:spcAft>
                      </a:pPr>
                      <a:r>
                        <a:rPr lang="es-CL" sz="1100">
                          <a:effectLst/>
                        </a:rPr>
                        <a:t>Iglesia de San Sebastián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0310491"/>
                  </a:ext>
                </a:extLst>
              </a:tr>
              <a:tr h="216252">
                <a:tc>
                  <a:txBody>
                    <a:bodyPr/>
                    <a:lstStyle/>
                    <a:p>
                      <a:pPr algn="l">
                        <a:lnSpc>
                          <a:spcPct val="107000"/>
                        </a:lnSpc>
                        <a:spcAft>
                          <a:spcPts val="800"/>
                        </a:spcAft>
                      </a:pPr>
                      <a:r>
                        <a:rPr lang="es-CL" sz="1100">
                          <a:effectLst/>
                        </a:rPr>
                        <a:t>Iglesia de Santa Mónica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238256"/>
                  </a:ext>
                </a:extLst>
              </a:tr>
              <a:tr h="216252">
                <a:tc>
                  <a:txBody>
                    <a:bodyPr/>
                    <a:lstStyle/>
                    <a:p>
                      <a:pPr algn="l">
                        <a:lnSpc>
                          <a:spcPct val="107000"/>
                        </a:lnSpc>
                        <a:spcAft>
                          <a:spcPts val="800"/>
                        </a:spcAft>
                      </a:pPr>
                      <a:r>
                        <a:rPr lang="es-CL" sz="1100">
                          <a:effectLst/>
                        </a:rPr>
                        <a:t>Iglesia de Santo Domingo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890429"/>
                  </a:ext>
                </a:extLst>
              </a:tr>
              <a:tr h="216252">
                <a:tc>
                  <a:txBody>
                    <a:bodyPr/>
                    <a:lstStyle/>
                    <a:p>
                      <a:pPr algn="l">
                        <a:lnSpc>
                          <a:spcPct val="107000"/>
                        </a:lnSpc>
                        <a:spcAft>
                          <a:spcPts val="800"/>
                        </a:spcAft>
                      </a:pPr>
                      <a:r>
                        <a:rPr lang="es-CL" sz="1100">
                          <a:effectLst/>
                        </a:rPr>
                        <a:t>Iglesia San Francisco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918042"/>
                  </a:ext>
                </a:extLst>
              </a:tr>
              <a:tr h="216252">
                <a:tc>
                  <a:txBody>
                    <a:bodyPr/>
                    <a:lstStyle/>
                    <a:p>
                      <a:pPr algn="l">
                        <a:lnSpc>
                          <a:spcPct val="107000"/>
                        </a:lnSpc>
                        <a:spcAft>
                          <a:spcPts val="800"/>
                        </a:spcAft>
                      </a:pPr>
                      <a:r>
                        <a:rPr lang="es-CL" sz="1100">
                          <a:effectLst/>
                        </a:rPr>
                        <a:t>Ingenio Dolores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418617"/>
                  </a:ext>
                </a:extLst>
              </a:tr>
              <a:tr h="216252">
                <a:tc>
                  <a:txBody>
                    <a:bodyPr/>
                    <a:lstStyle/>
                    <a:p>
                      <a:pPr algn="l">
                        <a:lnSpc>
                          <a:spcPct val="107000"/>
                        </a:lnSpc>
                        <a:spcAft>
                          <a:spcPts val="800"/>
                        </a:spcAft>
                      </a:pPr>
                      <a:r>
                        <a:rPr lang="es-CL" sz="1100">
                          <a:effectLst/>
                        </a:rPr>
                        <a:t>Ingenio Ichuni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2699" marR="3269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506203"/>
                  </a:ext>
                </a:extLst>
              </a:tr>
            </a:tbl>
          </a:graphicData>
        </a:graphic>
      </p:graphicFrame>
      <p:graphicFrame>
        <p:nvGraphicFramePr>
          <p:cNvPr id="5" name="Tabla 4">
            <a:extLst>
              <a:ext uri="{FF2B5EF4-FFF2-40B4-BE49-F238E27FC236}">
                <a16:creationId xmlns:a16="http://schemas.microsoft.com/office/drawing/2014/main" id="{228B1EF3-CEF4-4A2F-BCF2-B710ECB68105}"/>
              </a:ext>
            </a:extLst>
          </p:cNvPr>
          <p:cNvGraphicFramePr>
            <a:graphicFrameLocks noGrp="1"/>
          </p:cNvGraphicFramePr>
          <p:nvPr>
            <p:extLst>
              <p:ext uri="{D42A27DB-BD31-4B8C-83A1-F6EECF244321}">
                <p14:modId xmlns:p14="http://schemas.microsoft.com/office/powerpoint/2010/main" val="1254804030"/>
              </p:ext>
            </p:extLst>
          </p:nvPr>
        </p:nvGraphicFramePr>
        <p:xfrm>
          <a:off x="5396459" y="-1"/>
          <a:ext cx="6795541" cy="3747534"/>
        </p:xfrm>
        <a:graphic>
          <a:graphicData uri="http://schemas.openxmlformats.org/drawingml/2006/table">
            <a:tbl>
              <a:tblPr firstRow="1" firstCol="1" bandRow="1">
                <a:tableStyleId>{5C22544A-7EE6-4342-B048-85BDC9FD1C3A}</a:tableStyleId>
              </a:tblPr>
              <a:tblGrid>
                <a:gridCol w="2312499">
                  <a:extLst>
                    <a:ext uri="{9D8B030D-6E8A-4147-A177-3AD203B41FA5}">
                      <a16:colId xmlns:a16="http://schemas.microsoft.com/office/drawing/2014/main" val="3099237024"/>
                    </a:ext>
                  </a:extLst>
                </a:gridCol>
                <a:gridCol w="2188931">
                  <a:extLst>
                    <a:ext uri="{9D8B030D-6E8A-4147-A177-3AD203B41FA5}">
                      <a16:colId xmlns:a16="http://schemas.microsoft.com/office/drawing/2014/main" val="3739551105"/>
                    </a:ext>
                  </a:extLst>
                </a:gridCol>
                <a:gridCol w="2294111">
                  <a:extLst>
                    <a:ext uri="{9D8B030D-6E8A-4147-A177-3AD203B41FA5}">
                      <a16:colId xmlns:a16="http://schemas.microsoft.com/office/drawing/2014/main" val="3407621393"/>
                    </a:ext>
                  </a:extLst>
                </a:gridCol>
              </a:tblGrid>
              <a:tr h="219154">
                <a:tc>
                  <a:txBody>
                    <a:bodyPr/>
                    <a:lstStyle/>
                    <a:p>
                      <a:pPr algn="l">
                        <a:lnSpc>
                          <a:spcPct val="107000"/>
                        </a:lnSpc>
                        <a:spcAft>
                          <a:spcPts val="800"/>
                        </a:spcAft>
                      </a:pPr>
                      <a:r>
                        <a:rPr lang="es-CL" sz="1100" dirty="0">
                          <a:effectLst/>
                        </a:rPr>
                        <a:t>Ingenios Mineros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670516"/>
                  </a:ext>
                </a:extLst>
              </a:tr>
              <a:tr h="219154">
                <a:tc>
                  <a:txBody>
                    <a:bodyPr/>
                    <a:lstStyle/>
                    <a:p>
                      <a:pPr algn="l">
                        <a:lnSpc>
                          <a:spcPct val="107000"/>
                        </a:lnSpc>
                        <a:spcAft>
                          <a:spcPts val="800"/>
                        </a:spcAft>
                      </a:pPr>
                      <a:r>
                        <a:rPr lang="es-CL" sz="1100" dirty="0">
                          <a:effectLst/>
                        </a:rPr>
                        <a:t>Liceo Santa Rosa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0803488"/>
                  </a:ext>
                </a:extLst>
              </a:tr>
              <a:tr h="219154">
                <a:tc>
                  <a:txBody>
                    <a:bodyPr/>
                    <a:lstStyle/>
                    <a:p>
                      <a:pPr algn="l">
                        <a:lnSpc>
                          <a:spcPct val="107000"/>
                        </a:lnSpc>
                        <a:spcAft>
                          <a:spcPts val="800"/>
                        </a:spcAft>
                      </a:pPr>
                      <a:r>
                        <a:rPr lang="es-CL" sz="1100" dirty="0">
                          <a:effectLst/>
                        </a:rPr>
                        <a:t>Los Tres Portales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4661030"/>
                  </a:ext>
                </a:extLst>
              </a:tr>
              <a:tr h="219154">
                <a:tc>
                  <a:txBody>
                    <a:bodyPr/>
                    <a:lstStyle/>
                    <a:p>
                      <a:pPr algn="l">
                        <a:lnSpc>
                          <a:spcPct val="107000"/>
                        </a:lnSpc>
                        <a:spcAft>
                          <a:spcPts val="800"/>
                        </a:spcAft>
                      </a:pPr>
                      <a:r>
                        <a:rPr lang="es-CL" sz="1100" dirty="0">
                          <a:effectLst/>
                        </a:rPr>
                        <a:t>Mercado Central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1109812"/>
                  </a:ext>
                </a:extLst>
              </a:tr>
              <a:tr h="219154">
                <a:tc>
                  <a:txBody>
                    <a:bodyPr/>
                    <a:lstStyle/>
                    <a:p>
                      <a:pPr algn="l">
                        <a:lnSpc>
                          <a:spcPct val="107000"/>
                        </a:lnSpc>
                        <a:spcAft>
                          <a:spcPts val="800"/>
                        </a:spcAft>
                      </a:pPr>
                      <a:r>
                        <a:rPr lang="es-CL" sz="1100" dirty="0">
                          <a:effectLst/>
                        </a:rPr>
                        <a:t>Mutual Potosí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7947774"/>
                  </a:ext>
                </a:extLst>
              </a:tr>
              <a:tr h="219154">
                <a:tc>
                  <a:txBody>
                    <a:bodyPr/>
                    <a:lstStyle/>
                    <a:p>
                      <a:pPr algn="l">
                        <a:lnSpc>
                          <a:spcPct val="107000"/>
                        </a:lnSpc>
                        <a:spcAft>
                          <a:spcPts val="800"/>
                        </a:spcAft>
                      </a:pPr>
                      <a:r>
                        <a:rPr lang="es-CL" sz="1100">
                          <a:effectLst/>
                        </a:rPr>
                        <a:t>Obelisco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2.43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2376250"/>
                  </a:ext>
                </a:extLst>
              </a:tr>
              <a:tr h="219154">
                <a:tc>
                  <a:txBody>
                    <a:bodyPr/>
                    <a:lstStyle/>
                    <a:p>
                      <a:pPr algn="l">
                        <a:lnSpc>
                          <a:spcPct val="107000"/>
                        </a:lnSpc>
                        <a:spcAft>
                          <a:spcPts val="800"/>
                        </a:spcAft>
                      </a:pPr>
                      <a:r>
                        <a:rPr lang="es-CL" sz="1100">
                          <a:effectLst/>
                        </a:rPr>
                        <a:t>Plaza 10 de Noviembre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6.09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4260027"/>
                  </a:ext>
                </a:extLst>
              </a:tr>
              <a:tr h="219154">
                <a:tc>
                  <a:txBody>
                    <a:bodyPr/>
                    <a:lstStyle/>
                    <a:p>
                      <a:pPr algn="l">
                        <a:lnSpc>
                          <a:spcPct val="107000"/>
                        </a:lnSpc>
                        <a:spcAft>
                          <a:spcPts val="800"/>
                        </a:spcAft>
                      </a:pPr>
                      <a:r>
                        <a:rPr lang="es-CL" sz="1100">
                          <a:effectLst/>
                        </a:rPr>
                        <a:t>Plaza 6 de Agosto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2.43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321135"/>
                  </a:ext>
                </a:extLst>
              </a:tr>
              <a:tr h="219154">
                <a:tc>
                  <a:txBody>
                    <a:bodyPr/>
                    <a:lstStyle/>
                    <a:p>
                      <a:pPr algn="l">
                        <a:lnSpc>
                          <a:spcPct val="107000"/>
                        </a:lnSpc>
                        <a:spcAft>
                          <a:spcPts val="800"/>
                        </a:spcAft>
                      </a:pPr>
                      <a:r>
                        <a:rPr lang="es-CL" sz="1100">
                          <a:effectLst/>
                        </a:rPr>
                        <a:t>Plaza Minero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3.65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8571833"/>
                  </a:ext>
                </a:extLst>
              </a:tr>
              <a:tr h="219154">
                <a:tc>
                  <a:txBody>
                    <a:bodyPr/>
                    <a:lstStyle/>
                    <a:p>
                      <a:pPr algn="l">
                        <a:lnSpc>
                          <a:spcPct val="107000"/>
                        </a:lnSpc>
                        <a:spcAft>
                          <a:spcPts val="800"/>
                        </a:spcAft>
                      </a:pPr>
                      <a:r>
                        <a:rPr lang="es-CL" sz="1100">
                          <a:effectLst/>
                        </a:rPr>
                        <a:t>Plaza Simón Bolivar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811265"/>
                  </a:ext>
                </a:extLst>
              </a:tr>
              <a:tr h="219154">
                <a:tc>
                  <a:txBody>
                    <a:bodyPr/>
                    <a:lstStyle/>
                    <a:p>
                      <a:pPr algn="l">
                        <a:lnSpc>
                          <a:spcPct val="107000"/>
                        </a:lnSpc>
                        <a:spcAft>
                          <a:spcPts val="800"/>
                        </a:spcAft>
                      </a:pPr>
                      <a:r>
                        <a:rPr lang="es-CL" sz="1100">
                          <a:effectLst/>
                        </a:rPr>
                        <a:t>Portales Coloniales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297615"/>
                  </a:ext>
                </a:extLst>
              </a:tr>
              <a:tr h="219154">
                <a:tc>
                  <a:txBody>
                    <a:bodyPr/>
                    <a:lstStyle/>
                    <a:p>
                      <a:pPr algn="l">
                        <a:lnSpc>
                          <a:spcPct val="107000"/>
                        </a:lnSpc>
                        <a:spcAft>
                          <a:spcPts val="800"/>
                        </a:spcAft>
                      </a:pPr>
                      <a:r>
                        <a:rPr lang="es-CL" sz="1100">
                          <a:effectLst/>
                        </a:rPr>
                        <a:t>Río de la Rivera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S/d</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4915"/>
                  </a:ext>
                </a:extLst>
              </a:tr>
              <a:tr h="219154">
                <a:tc>
                  <a:txBody>
                    <a:bodyPr/>
                    <a:lstStyle/>
                    <a:p>
                      <a:pPr algn="l">
                        <a:lnSpc>
                          <a:spcPct val="107000"/>
                        </a:lnSpc>
                        <a:spcAft>
                          <a:spcPts val="800"/>
                        </a:spcAft>
                      </a:pPr>
                      <a:r>
                        <a:rPr lang="es-CL" sz="1100">
                          <a:effectLst/>
                        </a:rPr>
                        <a:t>Teatro IV Centenario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3990169"/>
                  </a:ext>
                </a:extLst>
              </a:tr>
              <a:tr h="219154">
                <a:tc>
                  <a:txBody>
                    <a:bodyPr/>
                    <a:lstStyle/>
                    <a:p>
                      <a:pPr algn="l">
                        <a:lnSpc>
                          <a:spcPct val="107000"/>
                        </a:lnSpc>
                        <a:spcAft>
                          <a:spcPts val="800"/>
                        </a:spcAft>
                      </a:pPr>
                      <a:r>
                        <a:rPr lang="es-CL" sz="1100">
                          <a:effectLst/>
                        </a:rPr>
                        <a:t>Teatro Modesto Omiste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6672470"/>
                  </a:ext>
                </a:extLst>
              </a:tr>
              <a:tr h="219154">
                <a:tc>
                  <a:txBody>
                    <a:bodyPr/>
                    <a:lstStyle/>
                    <a:p>
                      <a:pPr algn="l">
                        <a:lnSpc>
                          <a:spcPct val="107000"/>
                        </a:lnSpc>
                        <a:spcAft>
                          <a:spcPts val="800"/>
                        </a:spcAft>
                      </a:pPr>
                      <a:r>
                        <a:rPr lang="es-CL" sz="1100">
                          <a:effectLst/>
                        </a:rPr>
                        <a:t>Torre de la Compañía de Jesús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1,21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602849"/>
                  </a:ext>
                </a:extLst>
              </a:tr>
              <a:tr h="230112">
                <a:tc>
                  <a:txBody>
                    <a:bodyPr/>
                    <a:lstStyle/>
                    <a:p>
                      <a:pPr algn="l">
                        <a:lnSpc>
                          <a:spcPct val="107000"/>
                        </a:lnSpc>
                        <a:spcAft>
                          <a:spcPts val="800"/>
                        </a:spcAft>
                      </a:pPr>
                      <a:r>
                        <a:rPr lang="es-CL" sz="1100">
                          <a:effectLst/>
                        </a:rPr>
                        <a:t>Tres Portadas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S/d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4384125"/>
                  </a:ext>
                </a:extLst>
              </a:tr>
              <a:tr h="230112">
                <a:tc>
                  <a:txBody>
                    <a:bodyPr/>
                    <a:lstStyle/>
                    <a:p>
                      <a:pPr algn="l">
                        <a:lnSpc>
                          <a:spcPct val="107000"/>
                        </a:lnSpc>
                        <a:spcAft>
                          <a:spcPts val="800"/>
                        </a:spcAft>
                      </a:pPr>
                      <a:r>
                        <a:rPr lang="es-CL" sz="1100">
                          <a:effectLst/>
                        </a:rPr>
                        <a:t>Total de frecuencias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a:effectLst/>
                        </a:rPr>
                        <a:t>82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100" dirty="0">
                          <a:effectLst/>
                        </a:rPr>
                        <a:t>100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668598"/>
                  </a:ext>
                </a:extLst>
              </a:tr>
            </a:tbl>
          </a:graphicData>
        </a:graphic>
      </p:graphicFrame>
      <p:sp>
        <p:nvSpPr>
          <p:cNvPr id="6" name="Rectángulo: esquinas redondeadas 5">
            <a:extLst>
              <a:ext uri="{FF2B5EF4-FFF2-40B4-BE49-F238E27FC236}">
                <a16:creationId xmlns:a16="http://schemas.microsoft.com/office/drawing/2014/main" id="{1F495AE1-93CE-455B-9AAE-C4188ACAEEE8}"/>
              </a:ext>
            </a:extLst>
          </p:cNvPr>
          <p:cNvSpPr/>
          <p:nvPr/>
        </p:nvSpPr>
        <p:spPr>
          <a:xfrm>
            <a:off x="6400800" y="4332157"/>
            <a:ext cx="5081666" cy="193373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800" b="1" dirty="0">
                <a:solidFill>
                  <a:schemeClr val="tx1"/>
                </a:solidFill>
                <a:effectLst/>
                <a:latin typeface="Arial" panose="020B0604020202020204" pitchFamily="34" charset="0"/>
                <a:ea typeface="Calibri" panose="020F0502020204030204" pitchFamily="34" charset="0"/>
              </a:rPr>
              <a:t>Identificación de atractivos patrimoniales por género y edad del encuestada/o en el sector Casco Histórico de la ciudad de Potosí </a:t>
            </a:r>
          </a:p>
          <a:p>
            <a:pPr algn="ctr"/>
            <a:r>
              <a:rPr lang="es-MX" b="1" dirty="0">
                <a:solidFill>
                  <a:schemeClr val="tx1"/>
                </a:solidFill>
                <a:latin typeface="Arial" panose="020B0604020202020204" pitchFamily="34" charset="0"/>
              </a:rPr>
              <a:t>Género Femenino</a:t>
            </a:r>
            <a:endParaRPr lang="es-CL" dirty="0">
              <a:solidFill>
                <a:schemeClr val="tx1"/>
              </a:solidFill>
            </a:endParaRPr>
          </a:p>
        </p:txBody>
      </p:sp>
    </p:spTree>
    <p:extLst>
      <p:ext uri="{BB962C8B-B14F-4D97-AF65-F5344CB8AC3E}">
        <p14:creationId xmlns:p14="http://schemas.microsoft.com/office/powerpoint/2010/main" val="555860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CB4014F-873F-4DBD-A4E5-117D49269C9B}"/>
              </a:ext>
            </a:extLst>
          </p:cNvPr>
          <p:cNvGraphicFramePr>
            <a:graphicFrameLocks noGrp="1"/>
          </p:cNvGraphicFramePr>
          <p:nvPr>
            <p:extLst>
              <p:ext uri="{D42A27DB-BD31-4B8C-83A1-F6EECF244321}">
                <p14:modId xmlns:p14="http://schemas.microsoft.com/office/powerpoint/2010/main" val="1609325126"/>
              </p:ext>
            </p:extLst>
          </p:nvPr>
        </p:nvGraphicFramePr>
        <p:xfrm>
          <a:off x="-1" y="-1"/>
          <a:ext cx="5351489" cy="6858000"/>
        </p:xfrm>
        <a:graphic>
          <a:graphicData uri="http://schemas.openxmlformats.org/drawingml/2006/table">
            <a:tbl>
              <a:tblPr firstRow="1" firstCol="1" bandRow="1">
                <a:tableStyleId>{5C22544A-7EE6-4342-B048-85BDC9FD1C3A}</a:tableStyleId>
              </a:tblPr>
              <a:tblGrid>
                <a:gridCol w="1952412">
                  <a:extLst>
                    <a:ext uri="{9D8B030D-6E8A-4147-A177-3AD203B41FA5}">
                      <a16:colId xmlns:a16="http://schemas.microsoft.com/office/drawing/2014/main" val="1103379254"/>
                    </a:ext>
                  </a:extLst>
                </a:gridCol>
                <a:gridCol w="1717181">
                  <a:extLst>
                    <a:ext uri="{9D8B030D-6E8A-4147-A177-3AD203B41FA5}">
                      <a16:colId xmlns:a16="http://schemas.microsoft.com/office/drawing/2014/main" val="792162902"/>
                    </a:ext>
                  </a:extLst>
                </a:gridCol>
                <a:gridCol w="1681896">
                  <a:extLst>
                    <a:ext uri="{9D8B030D-6E8A-4147-A177-3AD203B41FA5}">
                      <a16:colId xmlns:a16="http://schemas.microsoft.com/office/drawing/2014/main" val="3339697676"/>
                    </a:ext>
                  </a:extLst>
                </a:gridCol>
              </a:tblGrid>
              <a:tr h="432350">
                <a:tc>
                  <a:txBody>
                    <a:bodyPr/>
                    <a:lstStyle/>
                    <a:p>
                      <a:pPr algn="l">
                        <a:lnSpc>
                          <a:spcPct val="107000"/>
                        </a:lnSpc>
                        <a:spcAft>
                          <a:spcPts val="800"/>
                        </a:spcAft>
                      </a:pPr>
                      <a:r>
                        <a:rPr lang="es-CL" sz="1200" dirty="0">
                          <a:effectLst/>
                        </a:rPr>
                        <a:t>Topónimo: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Frecuencia de identificación: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Porcentaje de la frecuencia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971049"/>
                  </a:ext>
                </a:extLst>
              </a:tr>
              <a:tr h="239732">
                <a:tc>
                  <a:txBody>
                    <a:bodyPr/>
                    <a:lstStyle/>
                    <a:p>
                      <a:pPr algn="l">
                        <a:lnSpc>
                          <a:spcPct val="107000"/>
                        </a:lnSpc>
                        <a:spcAft>
                          <a:spcPts val="800"/>
                        </a:spcAft>
                      </a:pPr>
                      <a:r>
                        <a:rPr lang="es-CL" sz="1200" dirty="0">
                          <a:effectLst/>
                        </a:rPr>
                        <a:t>Alcaldía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4908807"/>
                  </a:ext>
                </a:extLst>
              </a:tr>
              <a:tr h="239732">
                <a:tc>
                  <a:txBody>
                    <a:bodyPr/>
                    <a:lstStyle/>
                    <a:p>
                      <a:pPr algn="l">
                        <a:lnSpc>
                          <a:spcPct val="107000"/>
                        </a:lnSpc>
                        <a:spcAft>
                          <a:spcPts val="800"/>
                        </a:spcAft>
                      </a:pPr>
                      <a:r>
                        <a:rPr lang="es-CL" sz="1200" dirty="0">
                          <a:effectLst/>
                        </a:rPr>
                        <a:t>Arco de Cobija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917819"/>
                  </a:ext>
                </a:extLst>
              </a:tr>
              <a:tr h="239732">
                <a:tc>
                  <a:txBody>
                    <a:bodyPr/>
                    <a:lstStyle/>
                    <a:p>
                      <a:pPr algn="l">
                        <a:lnSpc>
                          <a:spcPct val="107000"/>
                        </a:lnSpc>
                        <a:spcAft>
                          <a:spcPts val="800"/>
                        </a:spcAft>
                      </a:pPr>
                      <a:r>
                        <a:rPr lang="es-CL" sz="1200" dirty="0">
                          <a:effectLst/>
                        </a:rPr>
                        <a:t>Arco San Roque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654895"/>
                  </a:ext>
                </a:extLst>
              </a:tr>
              <a:tr h="239732">
                <a:tc>
                  <a:txBody>
                    <a:bodyPr/>
                    <a:lstStyle/>
                    <a:p>
                      <a:pPr algn="l">
                        <a:lnSpc>
                          <a:spcPct val="107000"/>
                        </a:lnSpc>
                        <a:spcAft>
                          <a:spcPts val="800"/>
                        </a:spcAft>
                      </a:pPr>
                      <a:r>
                        <a:rPr lang="es-CL" sz="1200">
                          <a:effectLst/>
                        </a:rPr>
                        <a:t>Boulevard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6</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5.04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9755752"/>
                  </a:ext>
                </a:extLst>
              </a:tr>
              <a:tr h="239732">
                <a:tc>
                  <a:txBody>
                    <a:bodyPr/>
                    <a:lstStyle/>
                    <a:p>
                      <a:pPr algn="l">
                        <a:lnSpc>
                          <a:spcPct val="107000"/>
                        </a:lnSpc>
                        <a:spcAft>
                          <a:spcPts val="800"/>
                        </a:spcAft>
                      </a:pPr>
                      <a:r>
                        <a:rPr lang="es-CL" sz="1200">
                          <a:effectLst/>
                        </a:rPr>
                        <a:t>Calle de la Pulmonía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2</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7231061"/>
                  </a:ext>
                </a:extLst>
              </a:tr>
              <a:tr h="239732">
                <a:tc>
                  <a:txBody>
                    <a:bodyPr/>
                    <a:lstStyle/>
                    <a:p>
                      <a:pPr algn="l">
                        <a:lnSpc>
                          <a:spcPct val="107000"/>
                        </a:lnSpc>
                        <a:spcAft>
                          <a:spcPts val="800"/>
                        </a:spcAft>
                      </a:pPr>
                      <a:r>
                        <a:rPr lang="es-CL" sz="1200">
                          <a:effectLst/>
                        </a:rPr>
                        <a:t>Calle del Empredadillo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381637"/>
                  </a:ext>
                </a:extLst>
              </a:tr>
              <a:tr h="239732">
                <a:tc>
                  <a:txBody>
                    <a:bodyPr/>
                    <a:lstStyle/>
                    <a:p>
                      <a:pPr algn="l">
                        <a:lnSpc>
                          <a:spcPct val="107000"/>
                        </a:lnSpc>
                        <a:spcAft>
                          <a:spcPts val="800"/>
                        </a:spcAft>
                      </a:pPr>
                      <a:r>
                        <a:rPr lang="es-CL" sz="1200">
                          <a:effectLst/>
                        </a:rPr>
                        <a:t>Calle Junín</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3</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2.52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466678"/>
                  </a:ext>
                </a:extLst>
              </a:tr>
              <a:tr h="239732">
                <a:tc>
                  <a:txBody>
                    <a:bodyPr/>
                    <a:lstStyle/>
                    <a:p>
                      <a:pPr algn="l">
                        <a:lnSpc>
                          <a:spcPct val="107000"/>
                        </a:lnSpc>
                        <a:spcAft>
                          <a:spcPts val="800"/>
                        </a:spcAft>
                      </a:pPr>
                      <a:r>
                        <a:rPr lang="es-CL" sz="1200">
                          <a:effectLst/>
                        </a:rPr>
                        <a:t>Calle Surco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5429866"/>
                  </a:ext>
                </a:extLst>
              </a:tr>
              <a:tr h="239732">
                <a:tc>
                  <a:txBody>
                    <a:bodyPr/>
                    <a:lstStyle/>
                    <a:p>
                      <a:pPr algn="l">
                        <a:lnSpc>
                          <a:spcPct val="107000"/>
                        </a:lnSpc>
                        <a:spcAft>
                          <a:spcPts val="800"/>
                        </a:spcAft>
                      </a:pPr>
                      <a:r>
                        <a:rPr lang="es-CL" sz="1200">
                          <a:effectLst/>
                        </a:rPr>
                        <a:t>Callejón de la Oreja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7477619"/>
                  </a:ext>
                </a:extLst>
              </a:tr>
              <a:tr h="239732">
                <a:tc>
                  <a:txBody>
                    <a:bodyPr/>
                    <a:lstStyle/>
                    <a:p>
                      <a:pPr algn="l">
                        <a:lnSpc>
                          <a:spcPct val="107000"/>
                        </a:lnSpc>
                        <a:spcAft>
                          <a:spcPts val="800"/>
                        </a:spcAft>
                      </a:pPr>
                      <a:r>
                        <a:rPr lang="es-CL" sz="1200" dirty="0">
                          <a:effectLst/>
                        </a:rPr>
                        <a:t>Callejón de las 7 Vueltas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2943554"/>
                  </a:ext>
                </a:extLst>
              </a:tr>
              <a:tr h="239732">
                <a:tc>
                  <a:txBody>
                    <a:bodyPr/>
                    <a:lstStyle/>
                    <a:p>
                      <a:pPr algn="l">
                        <a:lnSpc>
                          <a:spcPct val="107000"/>
                        </a:lnSpc>
                        <a:spcAft>
                          <a:spcPts val="800"/>
                        </a:spcAft>
                      </a:pPr>
                      <a:r>
                        <a:rPr lang="es-CL" sz="1200">
                          <a:effectLst/>
                        </a:rPr>
                        <a:t>Callejuelas Coloniales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1474488"/>
                  </a:ext>
                </a:extLst>
              </a:tr>
              <a:tr h="239732">
                <a:tc>
                  <a:txBody>
                    <a:bodyPr/>
                    <a:lstStyle/>
                    <a:p>
                      <a:pPr algn="l">
                        <a:lnSpc>
                          <a:spcPct val="107000"/>
                        </a:lnSpc>
                        <a:spcAft>
                          <a:spcPts val="800"/>
                        </a:spcAft>
                      </a:pPr>
                      <a:r>
                        <a:rPr lang="es-CL" sz="1200">
                          <a:effectLst/>
                        </a:rPr>
                        <a:t>Cantumarka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764724"/>
                  </a:ext>
                </a:extLst>
              </a:tr>
              <a:tr h="239732">
                <a:tc>
                  <a:txBody>
                    <a:bodyPr/>
                    <a:lstStyle/>
                    <a:p>
                      <a:pPr algn="l">
                        <a:lnSpc>
                          <a:spcPct val="107000"/>
                        </a:lnSpc>
                        <a:spcAft>
                          <a:spcPts val="800"/>
                        </a:spcAft>
                      </a:pPr>
                      <a:r>
                        <a:rPr lang="es-CL" sz="1200" dirty="0">
                          <a:effectLst/>
                        </a:rPr>
                        <a:t>Casa de la Moneda (primera)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4320688"/>
                  </a:ext>
                </a:extLst>
              </a:tr>
              <a:tr h="239732">
                <a:tc>
                  <a:txBody>
                    <a:bodyPr/>
                    <a:lstStyle/>
                    <a:p>
                      <a:pPr algn="l">
                        <a:lnSpc>
                          <a:spcPct val="107000"/>
                        </a:lnSpc>
                        <a:spcAft>
                          <a:spcPts val="800"/>
                        </a:spcAft>
                      </a:pPr>
                      <a:r>
                        <a:rPr lang="es-CL" sz="1200">
                          <a:effectLst/>
                        </a:rPr>
                        <a:t>Casa de la Moneda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17</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14.2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1136608"/>
                  </a:ext>
                </a:extLst>
              </a:tr>
              <a:tr h="432350">
                <a:tc>
                  <a:txBody>
                    <a:bodyPr/>
                    <a:lstStyle/>
                    <a:p>
                      <a:pPr algn="l">
                        <a:lnSpc>
                          <a:spcPct val="107000"/>
                        </a:lnSpc>
                        <a:spcAft>
                          <a:spcPts val="800"/>
                        </a:spcAft>
                      </a:pPr>
                      <a:r>
                        <a:rPr lang="es-CL" sz="1200">
                          <a:effectLst/>
                        </a:rPr>
                        <a:t>Casa de los Marqueses de Otaví</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908631"/>
                  </a:ext>
                </a:extLst>
              </a:tr>
              <a:tr h="239732">
                <a:tc>
                  <a:txBody>
                    <a:bodyPr/>
                    <a:lstStyle/>
                    <a:p>
                      <a:pPr algn="l">
                        <a:lnSpc>
                          <a:spcPct val="107000"/>
                        </a:lnSpc>
                        <a:spcAft>
                          <a:spcPts val="800"/>
                        </a:spcAft>
                      </a:pPr>
                      <a:r>
                        <a:rPr lang="es-CL" sz="1200">
                          <a:effectLst/>
                        </a:rPr>
                        <a:t>Catedral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8.40</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932634"/>
                  </a:ext>
                </a:extLst>
              </a:tr>
              <a:tr h="239732">
                <a:tc>
                  <a:txBody>
                    <a:bodyPr/>
                    <a:lstStyle/>
                    <a:p>
                      <a:pPr algn="l">
                        <a:lnSpc>
                          <a:spcPct val="107000"/>
                        </a:lnSpc>
                        <a:spcAft>
                          <a:spcPts val="800"/>
                        </a:spcAft>
                      </a:pPr>
                      <a:r>
                        <a:rPr lang="es-CL" sz="1200">
                          <a:effectLst/>
                        </a:rPr>
                        <a:t>Cerro Rico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2</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315333"/>
                  </a:ext>
                </a:extLst>
              </a:tr>
              <a:tr h="239732">
                <a:tc>
                  <a:txBody>
                    <a:bodyPr/>
                    <a:lstStyle/>
                    <a:p>
                      <a:pPr algn="l">
                        <a:lnSpc>
                          <a:spcPct val="107000"/>
                        </a:lnSpc>
                        <a:spcAft>
                          <a:spcPts val="800"/>
                        </a:spcAft>
                      </a:pPr>
                      <a:r>
                        <a:rPr lang="es-CL" sz="1200">
                          <a:effectLst/>
                        </a:rPr>
                        <a:t>Circunvalación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134200"/>
                  </a:ext>
                </a:extLst>
              </a:tr>
              <a:tr h="239732">
                <a:tc>
                  <a:txBody>
                    <a:bodyPr/>
                    <a:lstStyle/>
                    <a:p>
                      <a:pPr algn="l">
                        <a:lnSpc>
                          <a:spcPct val="107000"/>
                        </a:lnSpc>
                        <a:spcAft>
                          <a:spcPts val="800"/>
                        </a:spcAft>
                      </a:pPr>
                      <a:r>
                        <a:rPr lang="es-CL" sz="1200">
                          <a:effectLst/>
                        </a:rPr>
                        <a:t>Colegio Pichincha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3.36</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557562"/>
                  </a:ext>
                </a:extLst>
              </a:tr>
              <a:tr h="239732">
                <a:tc>
                  <a:txBody>
                    <a:bodyPr/>
                    <a:lstStyle/>
                    <a:p>
                      <a:pPr algn="l">
                        <a:lnSpc>
                          <a:spcPct val="107000"/>
                        </a:lnSpc>
                        <a:spcAft>
                          <a:spcPts val="800"/>
                        </a:spcAft>
                      </a:pPr>
                      <a:r>
                        <a:rPr lang="es-CL" sz="1200">
                          <a:effectLst/>
                        </a:rPr>
                        <a:t>Escuela de la Platería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31078"/>
                  </a:ext>
                </a:extLst>
              </a:tr>
              <a:tr h="239732">
                <a:tc>
                  <a:txBody>
                    <a:bodyPr/>
                    <a:lstStyle/>
                    <a:p>
                      <a:pPr algn="l">
                        <a:lnSpc>
                          <a:spcPct val="107000"/>
                        </a:lnSpc>
                        <a:spcAft>
                          <a:spcPts val="800"/>
                        </a:spcAft>
                      </a:pPr>
                      <a:r>
                        <a:rPr lang="es-CL" sz="1200">
                          <a:effectLst/>
                        </a:rPr>
                        <a:t>iglesia de Santa Teresa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8.40</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257520"/>
                  </a:ext>
                </a:extLst>
              </a:tr>
              <a:tr h="239732">
                <a:tc>
                  <a:txBody>
                    <a:bodyPr/>
                    <a:lstStyle/>
                    <a:p>
                      <a:pPr algn="l">
                        <a:lnSpc>
                          <a:spcPct val="107000"/>
                        </a:lnSpc>
                        <a:spcAft>
                          <a:spcPts val="800"/>
                        </a:spcAft>
                      </a:pPr>
                      <a:r>
                        <a:rPr lang="es-CL" sz="1200">
                          <a:effectLst/>
                        </a:rPr>
                        <a:t>Iglesia de la Merced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3.36</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374615"/>
                  </a:ext>
                </a:extLst>
              </a:tr>
              <a:tr h="239732">
                <a:tc>
                  <a:txBody>
                    <a:bodyPr/>
                    <a:lstStyle/>
                    <a:p>
                      <a:pPr algn="l">
                        <a:lnSpc>
                          <a:spcPct val="107000"/>
                        </a:lnSpc>
                        <a:spcAft>
                          <a:spcPts val="800"/>
                        </a:spcAft>
                      </a:pPr>
                      <a:r>
                        <a:rPr lang="es-CL" sz="1200">
                          <a:effectLst/>
                        </a:rPr>
                        <a:t>Iglesia de San Bernardo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975875"/>
                  </a:ext>
                </a:extLst>
              </a:tr>
              <a:tr h="239732">
                <a:tc>
                  <a:txBody>
                    <a:bodyPr/>
                    <a:lstStyle/>
                    <a:p>
                      <a:pPr algn="l">
                        <a:lnSpc>
                          <a:spcPct val="107000"/>
                        </a:lnSpc>
                        <a:spcAft>
                          <a:spcPts val="800"/>
                        </a:spcAft>
                      </a:pPr>
                      <a:r>
                        <a:rPr lang="es-CL" sz="1200">
                          <a:effectLst/>
                        </a:rPr>
                        <a:t>Iglesia de San Lorenzo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143948"/>
                  </a:ext>
                </a:extLst>
              </a:tr>
              <a:tr h="239732">
                <a:tc>
                  <a:txBody>
                    <a:bodyPr/>
                    <a:lstStyle/>
                    <a:p>
                      <a:pPr algn="l">
                        <a:lnSpc>
                          <a:spcPct val="107000"/>
                        </a:lnSpc>
                        <a:spcAft>
                          <a:spcPts val="800"/>
                        </a:spcAft>
                      </a:pPr>
                      <a:r>
                        <a:rPr lang="es-CL" sz="1200">
                          <a:effectLst/>
                        </a:rPr>
                        <a:t>Iglesia de San Sebastián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2587568"/>
                  </a:ext>
                </a:extLst>
              </a:tr>
              <a:tr h="239732">
                <a:tc>
                  <a:txBody>
                    <a:bodyPr/>
                    <a:lstStyle/>
                    <a:p>
                      <a:pPr algn="l">
                        <a:lnSpc>
                          <a:spcPct val="107000"/>
                        </a:lnSpc>
                        <a:spcAft>
                          <a:spcPts val="800"/>
                        </a:spcAft>
                      </a:pPr>
                      <a:r>
                        <a:rPr lang="es-CL" sz="1200">
                          <a:effectLst/>
                        </a:rPr>
                        <a:t>Iglesia de Santa Mónica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0.84</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535" marR="375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276534"/>
                  </a:ext>
                </a:extLst>
              </a:tr>
            </a:tbl>
          </a:graphicData>
        </a:graphic>
      </p:graphicFrame>
      <p:graphicFrame>
        <p:nvGraphicFramePr>
          <p:cNvPr id="5" name="Tabla 4">
            <a:extLst>
              <a:ext uri="{FF2B5EF4-FFF2-40B4-BE49-F238E27FC236}">
                <a16:creationId xmlns:a16="http://schemas.microsoft.com/office/drawing/2014/main" id="{FA83665F-1FE2-4462-B7CB-A58046F50AB1}"/>
              </a:ext>
            </a:extLst>
          </p:cNvPr>
          <p:cNvGraphicFramePr>
            <a:graphicFrameLocks noGrp="1"/>
          </p:cNvGraphicFramePr>
          <p:nvPr>
            <p:extLst>
              <p:ext uri="{D42A27DB-BD31-4B8C-83A1-F6EECF244321}">
                <p14:modId xmlns:p14="http://schemas.microsoft.com/office/powerpoint/2010/main" val="1291574539"/>
              </p:ext>
            </p:extLst>
          </p:nvPr>
        </p:nvGraphicFramePr>
        <p:xfrm>
          <a:off x="5351488" y="0"/>
          <a:ext cx="6840511" cy="4407114"/>
        </p:xfrm>
        <a:graphic>
          <a:graphicData uri="http://schemas.openxmlformats.org/drawingml/2006/table">
            <a:tbl>
              <a:tblPr firstRow="1" firstCol="1" bandRow="1">
                <a:tableStyleId>{5C22544A-7EE6-4342-B048-85BDC9FD1C3A}</a:tableStyleId>
              </a:tblPr>
              <a:tblGrid>
                <a:gridCol w="2495659">
                  <a:extLst>
                    <a:ext uri="{9D8B030D-6E8A-4147-A177-3AD203B41FA5}">
                      <a16:colId xmlns:a16="http://schemas.microsoft.com/office/drawing/2014/main" val="3182132564"/>
                    </a:ext>
                  </a:extLst>
                </a:gridCol>
                <a:gridCol w="2194977">
                  <a:extLst>
                    <a:ext uri="{9D8B030D-6E8A-4147-A177-3AD203B41FA5}">
                      <a16:colId xmlns:a16="http://schemas.microsoft.com/office/drawing/2014/main" val="936944305"/>
                    </a:ext>
                  </a:extLst>
                </a:gridCol>
                <a:gridCol w="2149875">
                  <a:extLst>
                    <a:ext uri="{9D8B030D-6E8A-4147-A177-3AD203B41FA5}">
                      <a16:colId xmlns:a16="http://schemas.microsoft.com/office/drawing/2014/main" val="3348680642"/>
                    </a:ext>
                  </a:extLst>
                </a:gridCol>
              </a:tblGrid>
              <a:tr h="208868">
                <a:tc>
                  <a:txBody>
                    <a:bodyPr/>
                    <a:lstStyle/>
                    <a:p>
                      <a:pPr algn="l">
                        <a:lnSpc>
                          <a:spcPct val="107000"/>
                        </a:lnSpc>
                        <a:spcAft>
                          <a:spcPts val="800"/>
                        </a:spcAft>
                      </a:pPr>
                      <a:r>
                        <a:rPr lang="es-CL" sz="1200" dirty="0">
                          <a:effectLst/>
                        </a:rPr>
                        <a:t>Iglesia de Santo Domingo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3</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2.52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347843"/>
                  </a:ext>
                </a:extLst>
              </a:tr>
              <a:tr h="208868">
                <a:tc>
                  <a:txBody>
                    <a:bodyPr/>
                    <a:lstStyle/>
                    <a:p>
                      <a:pPr algn="l">
                        <a:lnSpc>
                          <a:spcPct val="107000"/>
                        </a:lnSpc>
                        <a:spcAft>
                          <a:spcPts val="800"/>
                        </a:spcAft>
                      </a:pPr>
                      <a:r>
                        <a:rPr lang="es-CL" sz="1200" dirty="0">
                          <a:effectLst/>
                        </a:rPr>
                        <a:t>Iglesia San Francisco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11.76</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148613"/>
                  </a:ext>
                </a:extLst>
              </a:tr>
              <a:tr h="208868">
                <a:tc>
                  <a:txBody>
                    <a:bodyPr/>
                    <a:lstStyle/>
                    <a:p>
                      <a:pPr algn="l">
                        <a:lnSpc>
                          <a:spcPct val="107000"/>
                        </a:lnSpc>
                        <a:spcAft>
                          <a:spcPts val="800"/>
                        </a:spcAft>
                      </a:pPr>
                      <a:r>
                        <a:rPr lang="es-CL" sz="1200" dirty="0">
                          <a:effectLst/>
                        </a:rPr>
                        <a:t>Ingenio Dolores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0152"/>
                  </a:ext>
                </a:extLst>
              </a:tr>
              <a:tr h="208868">
                <a:tc>
                  <a:txBody>
                    <a:bodyPr/>
                    <a:lstStyle/>
                    <a:p>
                      <a:pPr algn="l">
                        <a:lnSpc>
                          <a:spcPct val="107000"/>
                        </a:lnSpc>
                        <a:spcAft>
                          <a:spcPts val="800"/>
                        </a:spcAft>
                      </a:pPr>
                      <a:r>
                        <a:rPr lang="es-CL" sz="1200" dirty="0">
                          <a:effectLst/>
                        </a:rPr>
                        <a:t>Ingenio Ichuni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282879"/>
                  </a:ext>
                </a:extLst>
              </a:tr>
              <a:tr h="208868">
                <a:tc>
                  <a:txBody>
                    <a:bodyPr/>
                    <a:lstStyle/>
                    <a:p>
                      <a:pPr algn="l">
                        <a:lnSpc>
                          <a:spcPct val="107000"/>
                        </a:lnSpc>
                        <a:spcAft>
                          <a:spcPts val="800"/>
                        </a:spcAft>
                      </a:pPr>
                      <a:r>
                        <a:rPr lang="es-CL" sz="1200" dirty="0">
                          <a:effectLst/>
                        </a:rPr>
                        <a:t>Ingenios Mineros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9206910"/>
                  </a:ext>
                </a:extLst>
              </a:tr>
              <a:tr h="208868">
                <a:tc>
                  <a:txBody>
                    <a:bodyPr/>
                    <a:lstStyle/>
                    <a:p>
                      <a:pPr algn="l">
                        <a:lnSpc>
                          <a:spcPct val="107000"/>
                        </a:lnSpc>
                        <a:spcAft>
                          <a:spcPts val="800"/>
                        </a:spcAft>
                      </a:pPr>
                      <a:r>
                        <a:rPr lang="es-CL" sz="1200" dirty="0">
                          <a:effectLst/>
                        </a:rPr>
                        <a:t>Liceo Santa Rosa 1</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084309"/>
                  </a:ext>
                </a:extLst>
              </a:tr>
              <a:tr h="208868">
                <a:tc>
                  <a:txBody>
                    <a:bodyPr/>
                    <a:lstStyle/>
                    <a:p>
                      <a:pPr algn="l">
                        <a:lnSpc>
                          <a:spcPct val="107000"/>
                        </a:lnSpc>
                        <a:spcAft>
                          <a:spcPts val="800"/>
                        </a:spcAft>
                      </a:pPr>
                      <a:r>
                        <a:rPr lang="es-CL" sz="1200" dirty="0">
                          <a:effectLst/>
                        </a:rPr>
                        <a:t>Los Tres Portales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683104"/>
                  </a:ext>
                </a:extLst>
              </a:tr>
              <a:tr h="208868">
                <a:tc>
                  <a:txBody>
                    <a:bodyPr/>
                    <a:lstStyle/>
                    <a:p>
                      <a:pPr algn="l">
                        <a:lnSpc>
                          <a:spcPct val="107000"/>
                        </a:lnSpc>
                        <a:spcAft>
                          <a:spcPts val="800"/>
                        </a:spcAft>
                      </a:pPr>
                      <a:r>
                        <a:rPr lang="es-CL" sz="1200" dirty="0">
                          <a:effectLst/>
                        </a:rPr>
                        <a:t>Mercado Central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6581772"/>
                  </a:ext>
                </a:extLst>
              </a:tr>
              <a:tr h="208868">
                <a:tc>
                  <a:txBody>
                    <a:bodyPr/>
                    <a:lstStyle/>
                    <a:p>
                      <a:pPr algn="l">
                        <a:lnSpc>
                          <a:spcPct val="107000"/>
                        </a:lnSpc>
                        <a:spcAft>
                          <a:spcPts val="800"/>
                        </a:spcAft>
                      </a:pPr>
                      <a:r>
                        <a:rPr lang="es-CL" sz="1200" dirty="0">
                          <a:effectLst/>
                        </a:rPr>
                        <a:t>Mutual Potosí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01973"/>
                  </a:ext>
                </a:extLst>
              </a:tr>
              <a:tr h="208868">
                <a:tc>
                  <a:txBody>
                    <a:bodyPr/>
                    <a:lstStyle/>
                    <a:p>
                      <a:pPr algn="l">
                        <a:lnSpc>
                          <a:spcPct val="107000"/>
                        </a:lnSpc>
                        <a:spcAft>
                          <a:spcPts val="800"/>
                        </a:spcAft>
                      </a:pPr>
                      <a:r>
                        <a:rPr lang="es-CL" sz="1200" dirty="0">
                          <a:effectLst/>
                        </a:rPr>
                        <a:t>Obelisco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3.36</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153343"/>
                  </a:ext>
                </a:extLst>
              </a:tr>
              <a:tr h="208868">
                <a:tc>
                  <a:txBody>
                    <a:bodyPr/>
                    <a:lstStyle/>
                    <a:p>
                      <a:pPr algn="l">
                        <a:lnSpc>
                          <a:spcPct val="107000"/>
                        </a:lnSpc>
                        <a:spcAft>
                          <a:spcPts val="800"/>
                        </a:spcAft>
                      </a:pPr>
                      <a:r>
                        <a:rPr lang="es-CL" sz="1200" dirty="0">
                          <a:effectLst/>
                        </a:rPr>
                        <a:t>Plaza 10 de Noviembre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6,72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5095869"/>
                  </a:ext>
                </a:extLst>
              </a:tr>
              <a:tr h="208868">
                <a:tc>
                  <a:txBody>
                    <a:bodyPr/>
                    <a:lstStyle/>
                    <a:p>
                      <a:pPr algn="l">
                        <a:lnSpc>
                          <a:spcPct val="107000"/>
                        </a:lnSpc>
                        <a:spcAft>
                          <a:spcPts val="800"/>
                        </a:spcAft>
                      </a:pPr>
                      <a:r>
                        <a:rPr lang="es-CL" sz="1200" dirty="0">
                          <a:effectLst/>
                        </a:rPr>
                        <a:t>Plaza 6 de Agosto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2</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1.68</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700292"/>
                  </a:ext>
                </a:extLst>
              </a:tr>
              <a:tr h="208868">
                <a:tc>
                  <a:txBody>
                    <a:bodyPr/>
                    <a:lstStyle/>
                    <a:p>
                      <a:pPr algn="l">
                        <a:lnSpc>
                          <a:spcPct val="107000"/>
                        </a:lnSpc>
                        <a:spcAft>
                          <a:spcPts val="800"/>
                        </a:spcAft>
                      </a:pPr>
                      <a:r>
                        <a:rPr lang="es-CL" sz="1200" dirty="0">
                          <a:effectLst/>
                        </a:rPr>
                        <a:t>Plaza Minero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45648"/>
                  </a:ext>
                </a:extLst>
              </a:tr>
              <a:tr h="208868">
                <a:tc>
                  <a:txBody>
                    <a:bodyPr/>
                    <a:lstStyle/>
                    <a:p>
                      <a:pPr algn="l">
                        <a:lnSpc>
                          <a:spcPct val="107000"/>
                        </a:lnSpc>
                        <a:spcAft>
                          <a:spcPts val="800"/>
                        </a:spcAft>
                      </a:pPr>
                      <a:r>
                        <a:rPr lang="es-CL" sz="1200" dirty="0">
                          <a:effectLst/>
                        </a:rPr>
                        <a:t>Plaza Simón Bolivar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727872"/>
                  </a:ext>
                </a:extLst>
              </a:tr>
              <a:tr h="208868">
                <a:tc>
                  <a:txBody>
                    <a:bodyPr/>
                    <a:lstStyle/>
                    <a:p>
                      <a:pPr algn="l">
                        <a:lnSpc>
                          <a:spcPct val="107000"/>
                        </a:lnSpc>
                        <a:spcAft>
                          <a:spcPts val="800"/>
                        </a:spcAft>
                      </a:pPr>
                      <a:r>
                        <a:rPr lang="es-CL" sz="1200" dirty="0">
                          <a:effectLst/>
                        </a:rPr>
                        <a:t>Portales Coloniales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4584618"/>
                  </a:ext>
                </a:extLst>
              </a:tr>
              <a:tr h="208868">
                <a:tc>
                  <a:txBody>
                    <a:bodyPr/>
                    <a:lstStyle/>
                    <a:p>
                      <a:pPr algn="l">
                        <a:lnSpc>
                          <a:spcPct val="107000"/>
                        </a:lnSpc>
                        <a:spcAft>
                          <a:spcPts val="800"/>
                        </a:spcAft>
                      </a:pPr>
                      <a:r>
                        <a:rPr lang="es-CL" sz="1200" dirty="0">
                          <a:effectLst/>
                        </a:rPr>
                        <a:t>Río de la Rivera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465097"/>
                  </a:ext>
                </a:extLst>
              </a:tr>
              <a:tr h="208868">
                <a:tc>
                  <a:txBody>
                    <a:bodyPr/>
                    <a:lstStyle/>
                    <a:p>
                      <a:pPr algn="l">
                        <a:lnSpc>
                          <a:spcPct val="107000"/>
                        </a:lnSpc>
                        <a:spcAft>
                          <a:spcPts val="800"/>
                        </a:spcAft>
                      </a:pPr>
                      <a:r>
                        <a:rPr lang="es-CL" sz="1200" dirty="0">
                          <a:effectLst/>
                        </a:rPr>
                        <a:t>Teatro IV Centenario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579380"/>
                  </a:ext>
                </a:extLst>
              </a:tr>
              <a:tr h="208868">
                <a:tc>
                  <a:txBody>
                    <a:bodyPr/>
                    <a:lstStyle/>
                    <a:p>
                      <a:pPr algn="l">
                        <a:lnSpc>
                          <a:spcPct val="107000"/>
                        </a:lnSpc>
                        <a:spcAft>
                          <a:spcPts val="800"/>
                        </a:spcAft>
                      </a:pPr>
                      <a:r>
                        <a:rPr lang="es-CL" sz="1200" dirty="0">
                          <a:effectLst/>
                        </a:rPr>
                        <a:t>Teatro Modesto Omiste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9517284"/>
                  </a:ext>
                </a:extLst>
              </a:tr>
              <a:tr h="208868">
                <a:tc>
                  <a:txBody>
                    <a:bodyPr/>
                    <a:lstStyle/>
                    <a:p>
                      <a:pPr algn="l">
                        <a:lnSpc>
                          <a:spcPct val="107000"/>
                        </a:lnSpc>
                        <a:spcAft>
                          <a:spcPts val="800"/>
                        </a:spcAft>
                      </a:pPr>
                      <a:r>
                        <a:rPr lang="es-CL" sz="1200" dirty="0">
                          <a:effectLst/>
                        </a:rPr>
                        <a:t>Torre de la Compañía de Jesús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3.36</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1381478"/>
                  </a:ext>
                </a:extLst>
              </a:tr>
              <a:tr h="219311">
                <a:tc>
                  <a:txBody>
                    <a:bodyPr/>
                    <a:lstStyle/>
                    <a:p>
                      <a:pPr algn="l">
                        <a:lnSpc>
                          <a:spcPct val="107000"/>
                        </a:lnSpc>
                        <a:spcAft>
                          <a:spcPts val="800"/>
                        </a:spcAft>
                      </a:pPr>
                      <a:r>
                        <a:rPr lang="es-CL" sz="1200" dirty="0">
                          <a:effectLst/>
                        </a:rPr>
                        <a:t>Tres Portadas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1</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0.84</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317291"/>
                  </a:ext>
                </a:extLst>
              </a:tr>
              <a:tr h="219311">
                <a:tc>
                  <a:txBody>
                    <a:bodyPr/>
                    <a:lstStyle/>
                    <a:p>
                      <a:pPr algn="l">
                        <a:lnSpc>
                          <a:spcPct val="107000"/>
                        </a:lnSpc>
                        <a:spcAft>
                          <a:spcPts val="800"/>
                        </a:spcAft>
                      </a:pPr>
                      <a:r>
                        <a:rPr lang="es-CL" sz="1200" dirty="0">
                          <a:effectLst/>
                        </a:rPr>
                        <a:t>Total de frecuencias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119</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100</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037317"/>
                  </a:ext>
                </a:extLst>
              </a:tr>
            </a:tbl>
          </a:graphicData>
        </a:graphic>
      </p:graphicFrame>
      <p:sp>
        <p:nvSpPr>
          <p:cNvPr id="6" name="Rectángulo: esquinas redondeadas 5">
            <a:extLst>
              <a:ext uri="{FF2B5EF4-FFF2-40B4-BE49-F238E27FC236}">
                <a16:creationId xmlns:a16="http://schemas.microsoft.com/office/drawing/2014/main" id="{79A3DD1D-0BFB-4B95-8347-D3DB178292B1}"/>
              </a:ext>
            </a:extLst>
          </p:cNvPr>
          <p:cNvSpPr/>
          <p:nvPr/>
        </p:nvSpPr>
        <p:spPr>
          <a:xfrm>
            <a:off x="6355830" y="4665690"/>
            <a:ext cx="5081666" cy="193373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800" b="1" dirty="0">
                <a:solidFill>
                  <a:schemeClr val="tx1"/>
                </a:solidFill>
                <a:effectLst/>
                <a:latin typeface="Arial" panose="020B0604020202020204" pitchFamily="34" charset="0"/>
                <a:ea typeface="Calibri" panose="020F0502020204030204" pitchFamily="34" charset="0"/>
              </a:rPr>
              <a:t>Identificación de atractivos patrimoniales por género y edad del encuestada/o en el sector Casco Histórico de la ciudad de Potosí </a:t>
            </a:r>
          </a:p>
          <a:p>
            <a:pPr algn="ctr"/>
            <a:r>
              <a:rPr lang="es-MX" b="1" dirty="0">
                <a:solidFill>
                  <a:schemeClr val="tx1"/>
                </a:solidFill>
                <a:latin typeface="Arial" panose="020B0604020202020204" pitchFamily="34" charset="0"/>
              </a:rPr>
              <a:t>Género Masculino</a:t>
            </a:r>
            <a:endParaRPr lang="es-CL" dirty="0">
              <a:solidFill>
                <a:schemeClr val="tx1"/>
              </a:solidFill>
            </a:endParaRPr>
          </a:p>
        </p:txBody>
      </p:sp>
    </p:spTree>
    <p:extLst>
      <p:ext uri="{BB962C8B-B14F-4D97-AF65-F5344CB8AC3E}">
        <p14:creationId xmlns:p14="http://schemas.microsoft.com/office/powerpoint/2010/main" val="1894303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1524000" y="2083633"/>
            <a:ext cx="9144000" cy="1004341"/>
          </a:xfrm>
        </p:spPr>
        <p:txBody>
          <a:bodyPr>
            <a:normAutofit/>
          </a:bodyPr>
          <a:lstStyle/>
          <a:p>
            <a:r>
              <a:rPr lang="es-MX" sz="3200" b="1" dirty="0"/>
              <a:t>Gestión </a:t>
            </a:r>
            <a:endParaRPr lang="es-CL" sz="3200" b="1" dirty="0"/>
          </a:p>
        </p:txBody>
      </p:sp>
    </p:spTree>
    <p:extLst>
      <p:ext uri="{BB962C8B-B14F-4D97-AF65-F5344CB8AC3E}">
        <p14:creationId xmlns:p14="http://schemas.microsoft.com/office/powerpoint/2010/main" val="31737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1524000" y="1122367"/>
            <a:ext cx="9144000" cy="477837"/>
          </a:xfrm>
        </p:spPr>
        <p:txBody>
          <a:bodyPr>
            <a:normAutofit/>
          </a:bodyPr>
          <a:lstStyle/>
          <a:p>
            <a:r>
              <a:rPr lang="es-MX" sz="2801" b="1" dirty="0"/>
              <a:t>Contenidos de la presentación </a:t>
            </a:r>
            <a:endParaRPr lang="es-CL" sz="2801" b="1" dirty="0"/>
          </a:p>
        </p:txBody>
      </p:sp>
      <p:sp>
        <p:nvSpPr>
          <p:cNvPr id="3" name="Subtítulo 2">
            <a:extLst>
              <a:ext uri="{FF2B5EF4-FFF2-40B4-BE49-F238E27FC236}">
                <a16:creationId xmlns:a16="http://schemas.microsoft.com/office/drawing/2014/main" id="{03977AF3-8881-483A-AED0-651719E1F5F2}"/>
              </a:ext>
            </a:extLst>
          </p:cNvPr>
          <p:cNvSpPr>
            <a:spLocks noGrp="1"/>
          </p:cNvSpPr>
          <p:nvPr>
            <p:ph type="subTitle" idx="1"/>
          </p:nvPr>
        </p:nvSpPr>
        <p:spPr>
          <a:xfrm>
            <a:off x="1235242" y="1977527"/>
            <a:ext cx="9144000" cy="3541542"/>
          </a:xfrm>
        </p:spPr>
        <p:txBody>
          <a:bodyPr/>
          <a:lstStyle/>
          <a:p>
            <a:pPr marL="342936" indent="-342936" algn="l">
              <a:buFont typeface="Wingdings" panose="05000000000000000000" pitchFamily="2" charset="2"/>
              <a:buChar char="Ø"/>
            </a:pPr>
            <a:r>
              <a:rPr lang="es-MX" dirty="0"/>
              <a:t>Definiciones y relaciones</a:t>
            </a:r>
          </a:p>
          <a:p>
            <a:pPr marL="342936" indent="-342936" algn="l">
              <a:buFont typeface="Wingdings" panose="05000000000000000000" pitchFamily="2" charset="2"/>
              <a:buChar char="Ø"/>
            </a:pPr>
            <a:r>
              <a:rPr lang="es-MX" dirty="0"/>
              <a:t>La realidad turística de Bolivia</a:t>
            </a:r>
          </a:p>
          <a:p>
            <a:pPr marL="342936" indent="-342936" algn="l">
              <a:buFont typeface="Wingdings" panose="05000000000000000000" pitchFamily="2" charset="2"/>
              <a:buChar char="Ø"/>
            </a:pPr>
            <a:r>
              <a:rPr lang="es-MX" dirty="0"/>
              <a:t>Conceptos asociados</a:t>
            </a:r>
          </a:p>
          <a:p>
            <a:pPr marL="342936" indent="-342936" algn="l">
              <a:buFont typeface="Wingdings" panose="05000000000000000000" pitchFamily="2" charset="2"/>
              <a:buChar char="Ø"/>
            </a:pPr>
            <a:r>
              <a:rPr lang="es-MX" dirty="0"/>
              <a:t>Percepción ciudadana de su realidad territorial (urbana)</a:t>
            </a:r>
          </a:p>
          <a:p>
            <a:pPr marL="342936" indent="-342936" algn="l">
              <a:buFont typeface="Wingdings" panose="05000000000000000000" pitchFamily="2" charset="2"/>
              <a:buChar char="Ø"/>
            </a:pPr>
            <a:r>
              <a:rPr lang="es-MX" dirty="0"/>
              <a:t>¿Puede ser la ciudad de Potosí un destino turístico?</a:t>
            </a:r>
          </a:p>
          <a:p>
            <a:pPr marL="342936" indent="-342936" algn="l">
              <a:buFont typeface="Wingdings" panose="05000000000000000000" pitchFamily="2" charset="2"/>
              <a:buChar char="Ø"/>
            </a:pPr>
            <a:r>
              <a:rPr lang="es-MX" dirty="0"/>
              <a:t>Proposiciones</a:t>
            </a:r>
          </a:p>
          <a:p>
            <a:pPr marL="342936" indent="-342936" algn="l">
              <a:buFont typeface="Wingdings" panose="05000000000000000000" pitchFamily="2" charset="2"/>
              <a:buChar char="Ø"/>
            </a:pPr>
            <a:r>
              <a:rPr lang="es-MX" dirty="0"/>
              <a:t>Soñares a pie de cerro</a:t>
            </a:r>
          </a:p>
          <a:p>
            <a:pPr marL="342936" indent="-342936" algn="l">
              <a:buFont typeface="Wingdings" panose="05000000000000000000" pitchFamily="2" charset="2"/>
              <a:buChar char="Ø"/>
            </a:pPr>
            <a:endParaRPr lang="es-MX" dirty="0"/>
          </a:p>
          <a:p>
            <a:pPr marL="342936" indent="-342936" algn="l">
              <a:buFont typeface="Wingdings" panose="05000000000000000000" pitchFamily="2" charset="2"/>
              <a:buChar char="Ø"/>
            </a:pPr>
            <a:endParaRPr lang="es-MX" dirty="0"/>
          </a:p>
          <a:p>
            <a:pPr algn="l"/>
            <a:endParaRPr lang="es-CL" dirty="0"/>
          </a:p>
        </p:txBody>
      </p:sp>
    </p:spTree>
    <p:extLst>
      <p:ext uri="{BB962C8B-B14F-4D97-AF65-F5344CB8AC3E}">
        <p14:creationId xmlns:p14="http://schemas.microsoft.com/office/powerpoint/2010/main" val="22626598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F4A7558C-23CB-4676-8422-A1A74CEF4282}"/>
              </a:ext>
            </a:extLst>
          </p:cNvPr>
          <p:cNvSpPr>
            <a:spLocks noGrp="1"/>
          </p:cNvSpPr>
          <p:nvPr>
            <p:ph type="ctrTitle"/>
          </p:nvPr>
        </p:nvSpPr>
        <p:spPr>
          <a:xfrm>
            <a:off x="577596" y="525105"/>
            <a:ext cx="11036808" cy="5355601"/>
          </a:xfrm>
          <a:ln>
            <a:solidFill>
              <a:schemeClr val="tx1"/>
            </a:solidFill>
          </a:ln>
        </p:spPr>
        <p:txBody>
          <a:bodyPr>
            <a:normAutofit fontScale="90000"/>
          </a:bodyPr>
          <a:lstStyle/>
          <a:p>
            <a:br>
              <a:rPr lang="es-MX" dirty="0"/>
            </a:br>
            <a:br>
              <a:rPr lang="es-MX" dirty="0"/>
            </a:br>
            <a:br>
              <a:rPr lang="es-MX" dirty="0"/>
            </a:br>
            <a:br>
              <a:rPr lang="es-MX" dirty="0"/>
            </a:br>
            <a:br>
              <a:rPr lang="es-MX" dirty="0"/>
            </a:br>
            <a:br>
              <a:rPr lang="es-MX" dirty="0"/>
            </a:br>
            <a:br>
              <a:rPr lang="es-MX" dirty="0"/>
            </a:br>
            <a:r>
              <a:rPr lang="es-MX" sz="2700" dirty="0">
                <a:latin typeface="Arial" panose="020B0604020202020204" pitchFamily="34" charset="0"/>
                <a:cs typeface="Arial" panose="020B0604020202020204" pitchFamily="34" charset="0"/>
              </a:rPr>
              <a:t>Gestión es:</a:t>
            </a:r>
            <a:br>
              <a:rPr lang="es-MX" sz="2700" dirty="0">
                <a:latin typeface="Arial" panose="020B0604020202020204" pitchFamily="34" charset="0"/>
                <a:cs typeface="Arial" panose="020B0604020202020204" pitchFamily="34" charset="0"/>
              </a:rPr>
            </a:br>
            <a:br>
              <a:rPr lang="es-MX" sz="27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1.- “El término gestión es utilizado para referirse al conjunto de acciones, o diligencias que permiten la realización de cualquier actividad o deseo. Dicho de otra manera, una gestión se refiere a todos aquellos trámites que se realizan con la finalidad de resolver una situación o materializar un proyecto”.</a:t>
            </a: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2.- “La gestión es un conjunto de procedimientos y acciones que se llevan a cabo para lograr un determinado objetivo”.</a:t>
            </a: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3.-  “Este término hace la referencia a la administración de recursos, sea dentro de una institución estatal o privada, para alcanzar los objetivos propuestos por la misma”.</a:t>
            </a: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4.- “La gestión es el arte de saber lo que se quiere hacer y a continuación, hacerlo de la mejor manera y por el camino más eficiente”</a:t>
            </a: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5.- Es el proceso de estructurar y utilizar un conjunto de recursos orientados hacia el logro de metas, para llevar a cabo las tareas en un entorno organizacional”.</a:t>
            </a:r>
            <a:endParaRPr lang="es-C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8249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4874FCC-6612-4993-9CF3-2895468D3B47}"/>
              </a:ext>
            </a:extLst>
          </p:cNvPr>
          <p:cNvPicPr>
            <a:picLocks noChangeAspect="1"/>
          </p:cNvPicPr>
          <p:nvPr/>
        </p:nvPicPr>
        <p:blipFill>
          <a:blip r:embed="rId2"/>
          <a:stretch>
            <a:fillRect/>
          </a:stretch>
        </p:blipFill>
        <p:spPr>
          <a:xfrm>
            <a:off x="407939" y="321536"/>
            <a:ext cx="11376122" cy="670618"/>
          </a:xfrm>
          <a:prstGeom prst="rect">
            <a:avLst/>
          </a:prstGeom>
        </p:spPr>
      </p:pic>
      <p:pic>
        <p:nvPicPr>
          <p:cNvPr id="7" name="Imagen 6">
            <a:extLst>
              <a:ext uri="{FF2B5EF4-FFF2-40B4-BE49-F238E27FC236}">
                <a16:creationId xmlns:a16="http://schemas.microsoft.com/office/drawing/2014/main" id="{BC5FD3D2-4B57-45C6-89F8-C9E8A955EF2A}"/>
              </a:ext>
            </a:extLst>
          </p:cNvPr>
          <p:cNvPicPr>
            <a:picLocks noChangeAspect="1"/>
          </p:cNvPicPr>
          <p:nvPr/>
        </p:nvPicPr>
        <p:blipFill>
          <a:blip r:embed="rId3"/>
          <a:stretch>
            <a:fillRect/>
          </a:stretch>
        </p:blipFill>
        <p:spPr>
          <a:xfrm>
            <a:off x="8307221" y="1132869"/>
            <a:ext cx="957155" cy="5175387"/>
          </a:xfrm>
          <a:prstGeom prst="rect">
            <a:avLst/>
          </a:prstGeom>
        </p:spPr>
      </p:pic>
      <p:pic>
        <p:nvPicPr>
          <p:cNvPr id="8" name="Imagen 7">
            <a:extLst>
              <a:ext uri="{FF2B5EF4-FFF2-40B4-BE49-F238E27FC236}">
                <a16:creationId xmlns:a16="http://schemas.microsoft.com/office/drawing/2014/main" id="{0B1A6F00-5A60-458C-8AB9-C8E7E7056775}"/>
              </a:ext>
            </a:extLst>
          </p:cNvPr>
          <p:cNvPicPr>
            <a:picLocks noChangeAspect="1"/>
          </p:cNvPicPr>
          <p:nvPr/>
        </p:nvPicPr>
        <p:blipFill>
          <a:blip r:embed="rId4"/>
          <a:stretch>
            <a:fillRect/>
          </a:stretch>
        </p:blipFill>
        <p:spPr>
          <a:xfrm>
            <a:off x="7755778" y="1245341"/>
            <a:ext cx="463336" cy="5023539"/>
          </a:xfrm>
          <a:prstGeom prst="rect">
            <a:avLst/>
          </a:prstGeom>
        </p:spPr>
      </p:pic>
      <p:graphicFrame>
        <p:nvGraphicFramePr>
          <p:cNvPr id="9" name="Diagrama 8">
            <a:extLst>
              <a:ext uri="{FF2B5EF4-FFF2-40B4-BE49-F238E27FC236}">
                <a16:creationId xmlns:a16="http://schemas.microsoft.com/office/drawing/2014/main" id="{91FC825B-269E-4A99-ACBD-8DFC773D6B6A}"/>
              </a:ext>
            </a:extLst>
          </p:cNvPr>
          <p:cNvGraphicFramePr/>
          <p:nvPr>
            <p:extLst>
              <p:ext uri="{D42A27DB-BD31-4B8C-83A1-F6EECF244321}">
                <p14:modId xmlns:p14="http://schemas.microsoft.com/office/powerpoint/2010/main" val="34452150"/>
              </p:ext>
            </p:extLst>
          </p:nvPr>
        </p:nvGraphicFramePr>
        <p:xfrm>
          <a:off x="1286192" y="1268927"/>
          <a:ext cx="6164911" cy="4903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2740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1F8C8D-AEA4-47ED-8A0D-E122E7F5EB15}"/>
              </a:ext>
            </a:extLst>
          </p:cNvPr>
          <p:cNvPicPr>
            <a:picLocks noChangeAspect="1"/>
          </p:cNvPicPr>
          <p:nvPr/>
        </p:nvPicPr>
        <p:blipFill>
          <a:blip r:embed="rId2"/>
          <a:stretch>
            <a:fillRect/>
          </a:stretch>
        </p:blipFill>
        <p:spPr>
          <a:xfrm>
            <a:off x="2228537" y="198619"/>
            <a:ext cx="7734925" cy="6460761"/>
          </a:xfrm>
          <a:prstGeom prst="rect">
            <a:avLst/>
          </a:prstGeom>
        </p:spPr>
      </p:pic>
    </p:spTree>
    <p:extLst>
      <p:ext uri="{BB962C8B-B14F-4D97-AF65-F5344CB8AC3E}">
        <p14:creationId xmlns:p14="http://schemas.microsoft.com/office/powerpoint/2010/main" val="15008972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92778A-A14C-4460-961D-09939D9ABD12}"/>
              </a:ext>
            </a:extLst>
          </p:cNvPr>
          <p:cNvPicPr>
            <a:picLocks noChangeAspect="1"/>
          </p:cNvPicPr>
          <p:nvPr/>
        </p:nvPicPr>
        <p:blipFill>
          <a:blip r:embed="rId2"/>
          <a:stretch>
            <a:fillRect/>
          </a:stretch>
        </p:blipFill>
        <p:spPr>
          <a:xfrm>
            <a:off x="2265813" y="142971"/>
            <a:ext cx="8175445" cy="6572058"/>
          </a:xfrm>
          <a:prstGeom prst="rect">
            <a:avLst/>
          </a:prstGeom>
        </p:spPr>
      </p:pic>
    </p:spTree>
    <p:extLst>
      <p:ext uri="{BB962C8B-B14F-4D97-AF65-F5344CB8AC3E}">
        <p14:creationId xmlns:p14="http://schemas.microsoft.com/office/powerpoint/2010/main" val="17014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FE808CEA-0258-4FDE-8A22-4E149CC4D42C}"/>
              </a:ext>
            </a:extLst>
          </p:cNvPr>
          <p:cNvGraphicFramePr/>
          <p:nvPr>
            <p:extLst>
              <p:ext uri="{D42A27DB-BD31-4B8C-83A1-F6EECF244321}">
                <p14:modId xmlns:p14="http://schemas.microsoft.com/office/powerpoint/2010/main" val="3688220173"/>
              </p:ext>
            </p:extLst>
          </p:nvPr>
        </p:nvGraphicFramePr>
        <p:xfrm>
          <a:off x="2106789" y="208722"/>
          <a:ext cx="8637828" cy="6440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hacia abajo 5">
            <a:extLst>
              <a:ext uri="{FF2B5EF4-FFF2-40B4-BE49-F238E27FC236}">
                <a16:creationId xmlns:a16="http://schemas.microsoft.com/office/drawing/2014/main" id="{C7C9EE13-28D8-4B4A-9DFE-CF95DF90865D}"/>
              </a:ext>
            </a:extLst>
          </p:cNvPr>
          <p:cNvSpPr/>
          <p:nvPr/>
        </p:nvSpPr>
        <p:spPr>
          <a:xfrm>
            <a:off x="6320772" y="2038662"/>
            <a:ext cx="180630" cy="764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Flecha: hacia arriba 7">
            <a:extLst>
              <a:ext uri="{FF2B5EF4-FFF2-40B4-BE49-F238E27FC236}">
                <a16:creationId xmlns:a16="http://schemas.microsoft.com/office/drawing/2014/main" id="{943A54F3-B400-403D-84D9-DDA6E563BA18}"/>
              </a:ext>
            </a:extLst>
          </p:cNvPr>
          <p:cNvSpPr/>
          <p:nvPr/>
        </p:nvSpPr>
        <p:spPr>
          <a:xfrm>
            <a:off x="6346797" y="4237015"/>
            <a:ext cx="180630" cy="7644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111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p:txBody>
          <a:bodyPr>
            <a:normAutofit/>
          </a:bodyPr>
          <a:lstStyle/>
          <a:p>
            <a:r>
              <a:rPr lang="es-MX" sz="3600" b="1" dirty="0"/>
              <a:t>Problemas y proposiciones</a:t>
            </a:r>
            <a:br>
              <a:rPr lang="es-MX" sz="3600" b="1" dirty="0"/>
            </a:br>
            <a:r>
              <a:rPr lang="es-MX" sz="3600" b="1" dirty="0"/>
              <a:t>caso Departamento y ciudad de Potosí  </a:t>
            </a:r>
            <a:endParaRPr lang="es-CL" sz="3600" b="1" dirty="0"/>
          </a:p>
        </p:txBody>
      </p:sp>
    </p:spTree>
    <p:extLst>
      <p:ext uri="{BB962C8B-B14F-4D97-AF65-F5344CB8AC3E}">
        <p14:creationId xmlns:p14="http://schemas.microsoft.com/office/powerpoint/2010/main" val="37027845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6664346-A54A-426A-AB2C-1EFC1F7796BA}"/>
              </a:ext>
            </a:extLst>
          </p:cNvPr>
          <p:cNvGraphicFramePr>
            <a:graphicFrameLocks noGrp="1"/>
          </p:cNvGraphicFramePr>
          <p:nvPr>
            <p:extLst>
              <p:ext uri="{D42A27DB-BD31-4B8C-83A1-F6EECF244321}">
                <p14:modId xmlns:p14="http://schemas.microsoft.com/office/powerpoint/2010/main" val="1506864660"/>
              </p:ext>
            </p:extLst>
          </p:nvPr>
        </p:nvGraphicFramePr>
        <p:xfrm>
          <a:off x="224853" y="239843"/>
          <a:ext cx="8529404" cy="5435201"/>
        </p:xfrm>
        <a:graphic>
          <a:graphicData uri="http://schemas.openxmlformats.org/drawingml/2006/table">
            <a:tbl>
              <a:tblPr firstRow="1" firstCol="1" bandRow="1">
                <a:tableStyleId>{5C22544A-7EE6-4342-B048-85BDC9FD1C3A}</a:tableStyleId>
              </a:tblPr>
              <a:tblGrid>
                <a:gridCol w="3050925">
                  <a:extLst>
                    <a:ext uri="{9D8B030D-6E8A-4147-A177-3AD203B41FA5}">
                      <a16:colId xmlns:a16="http://schemas.microsoft.com/office/drawing/2014/main" val="743234741"/>
                    </a:ext>
                  </a:extLst>
                </a:gridCol>
                <a:gridCol w="1864571">
                  <a:extLst>
                    <a:ext uri="{9D8B030D-6E8A-4147-A177-3AD203B41FA5}">
                      <a16:colId xmlns:a16="http://schemas.microsoft.com/office/drawing/2014/main" val="1859982723"/>
                    </a:ext>
                  </a:extLst>
                </a:gridCol>
                <a:gridCol w="1806954">
                  <a:extLst>
                    <a:ext uri="{9D8B030D-6E8A-4147-A177-3AD203B41FA5}">
                      <a16:colId xmlns:a16="http://schemas.microsoft.com/office/drawing/2014/main" val="1838948234"/>
                    </a:ext>
                  </a:extLst>
                </a:gridCol>
                <a:gridCol w="1806954">
                  <a:extLst>
                    <a:ext uri="{9D8B030D-6E8A-4147-A177-3AD203B41FA5}">
                      <a16:colId xmlns:a16="http://schemas.microsoft.com/office/drawing/2014/main" val="2962434395"/>
                    </a:ext>
                  </a:extLst>
                </a:gridCol>
              </a:tblGrid>
              <a:tr h="931019">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Problemas detectados con afección en ámbito turístico de la ciudad de Potosí</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Semaforización</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Acciones remediales</a:t>
                      </a:r>
                    </a:p>
                    <a:p>
                      <a:pPr algn="ctr">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Plazo para acción remedial </a:t>
                      </a:r>
                    </a:p>
                    <a:p>
                      <a:pPr algn="ctr">
                        <a:lnSpc>
                          <a:spcPct val="107000"/>
                        </a:lnSpc>
                        <a:spcAft>
                          <a:spcPts val="800"/>
                        </a:spcAft>
                      </a:pPr>
                      <a:r>
                        <a:rPr lang="es-CL" sz="1200">
                          <a:effectLst/>
                        </a:rPr>
                        <a:t>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818787"/>
                  </a:ext>
                </a:extLst>
              </a:tr>
              <a:tr h="831988">
                <a:tc>
                  <a:txBody>
                    <a:bodyPr/>
                    <a:lstStyle/>
                    <a:p>
                      <a:pPr algn="l">
                        <a:lnSpc>
                          <a:spcPct val="107000"/>
                        </a:lnSpc>
                        <a:spcAft>
                          <a:spcPts val="800"/>
                        </a:spcAft>
                      </a:pPr>
                      <a:r>
                        <a:rPr lang="es-CL" sz="1200" dirty="0">
                          <a:effectLst/>
                        </a:rPr>
                        <a:t> </a:t>
                      </a:r>
                    </a:p>
                    <a:p>
                      <a:pPr algn="l">
                        <a:lnSpc>
                          <a:spcPct val="107000"/>
                        </a:lnSpc>
                        <a:spcAft>
                          <a:spcPts val="800"/>
                        </a:spcAft>
                      </a:pPr>
                      <a:r>
                        <a:rPr lang="es-CL" sz="1200" dirty="0">
                          <a:effectLst/>
                        </a:rPr>
                        <a:t>Mala atención al turista</a:t>
                      </a:r>
                    </a:p>
                    <a:p>
                      <a:pPr algn="l">
                        <a:lnSpc>
                          <a:spcPct val="107000"/>
                        </a:lnSpc>
                        <a:spcAft>
                          <a:spcPts val="800"/>
                        </a:spcAft>
                      </a:pPr>
                      <a:r>
                        <a:rPr lang="es-CL" sz="1200" dirty="0">
                          <a:effectLst/>
                        </a:rPr>
                        <a:t> </a:t>
                      </a:r>
                    </a:p>
                    <a:p>
                      <a:pPr algn="l">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Amarilla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Capacitación</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Corto y permanente</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016420"/>
                  </a:ext>
                </a:extLst>
              </a:tr>
              <a:tr h="748659">
                <a:tc>
                  <a:txBody>
                    <a:bodyPr/>
                    <a:lstStyle/>
                    <a:p>
                      <a:pPr algn="l">
                        <a:lnSpc>
                          <a:spcPct val="107000"/>
                        </a:lnSpc>
                        <a:spcAft>
                          <a:spcPts val="800"/>
                        </a:spcAft>
                      </a:pPr>
                      <a:r>
                        <a:rPr lang="es-CL" sz="1200">
                          <a:effectLst/>
                        </a:rPr>
                        <a:t> </a:t>
                      </a:r>
                    </a:p>
                    <a:p>
                      <a:pPr algn="l">
                        <a:lnSpc>
                          <a:spcPct val="107000"/>
                        </a:lnSpc>
                        <a:spcAft>
                          <a:spcPts val="800"/>
                        </a:spcAft>
                      </a:pPr>
                      <a:r>
                        <a:rPr lang="es-CL" sz="1200">
                          <a:effectLst/>
                        </a:rPr>
                        <a:t>Falta la falta de calidad en el servicio</a:t>
                      </a:r>
                    </a:p>
                    <a:p>
                      <a:pPr algn="l">
                        <a:lnSpc>
                          <a:spcPct val="107000"/>
                        </a:lnSpc>
                        <a:spcAft>
                          <a:spcPts val="800"/>
                        </a:spcAft>
                      </a:pPr>
                      <a:r>
                        <a:rPr lang="es-CL" sz="1200">
                          <a:effectLst/>
                        </a:rPr>
                        <a:t>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Amarilla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Aumentar los índices de calidad del servicio</a:t>
                      </a:r>
                    </a:p>
                    <a:p>
                      <a:pPr algn="ctr">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Corto y permanente</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7452790"/>
                  </a:ext>
                </a:extLst>
              </a:tr>
              <a:tr h="1273371">
                <a:tc>
                  <a:txBody>
                    <a:bodyPr/>
                    <a:lstStyle/>
                    <a:p>
                      <a:pPr algn="l">
                        <a:lnSpc>
                          <a:spcPct val="107000"/>
                        </a:lnSpc>
                        <a:spcAft>
                          <a:spcPts val="800"/>
                        </a:spcAft>
                      </a:pPr>
                      <a:r>
                        <a:rPr lang="es-CL" sz="1200">
                          <a:effectLst/>
                        </a:rPr>
                        <a:t> </a:t>
                      </a:r>
                    </a:p>
                    <a:p>
                      <a:pPr algn="l">
                        <a:lnSpc>
                          <a:spcPct val="107000"/>
                        </a:lnSpc>
                        <a:spcAft>
                          <a:spcPts val="800"/>
                        </a:spcAft>
                      </a:pPr>
                      <a:r>
                        <a:rPr lang="es-CL" sz="1200">
                          <a:effectLst/>
                        </a:rPr>
                        <a:t>Déficit en la oferta turística</a:t>
                      </a:r>
                    </a:p>
                    <a:p>
                      <a:pPr algn="l">
                        <a:lnSpc>
                          <a:spcPct val="107000"/>
                        </a:lnSpc>
                        <a:spcAft>
                          <a:spcPts val="800"/>
                        </a:spcAft>
                      </a:pPr>
                      <a:r>
                        <a:rPr lang="es-CL" sz="1200">
                          <a:effectLst/>
                        </a:rPr>
                        <a:t>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Amarilla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es-CL" sz="1200" dirty="0">
                          <a:effectLst/>
                        </a:rPr>
                        <a:t> </a:t>
                      </a:r>
                    </a:p>
                    <a:p>
                      <a:pPr algn="ctr">
                        <a:lnSpc>
                          <a:spcPct val="107000"/>
                        </a:lnSpc>
                        <a:spcAft>
                          <a:spcPts val="800"/>
                        </a:spcAft>
                      </a:pPr>
                      <a:r>
                        <a:rPr lang="es-CL" sz="1200" dirty="0">
                          <a:effectLst/>
                        </a:rPr>
                        <a:t>Incentivos tributario Apoyo profesional de las unidades técnicas del GAM de Potosí</a:t>
                      </a:r>
                    </a:p>
                    <a:p>
                      <a:pPr algn="ctr">
                        <a:lnSpc>
                          <a:spcPct val="107000"/>
                        </a:lnSpc>
                        <a:spcAft>
                          <a:spcPts val="800"/>
                        </a:spcAft>
                      </a:pPr>
                      <a:r>
                        <a:rPr lang="es-CL" sz="1200" dirty="0">
                          <a:effectLst/>
                        </a:rPr>
                        <a:t> </a:t>
                      </a:r>
                    </a:p>
                    <a:p>
                      <a:pPr algn="l">
                        <a:lnSpc>
                          <a:spcPct val="107000"/>
                        </a:lnSpc>
                        <a:spcAft>
                          <a:spcPts val="800"/>
                        </a:spcAft>
                      </a:pPr>
                      <a:r>
                        <a:rPr lang="es-CL" sz="1200" dirty="0">
                          <a:effectLst/>
                        </a:rPr>
                        <a:t>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Mediano y largo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5705981"/>
                  </a:ext>
                </a:extLst>
              </a:tr>
              <a:tr h="748659">
                <a:tc>
                  <a:txBody>
                    <a:bodyPr/>
                    <a:lstStyle/>
                    <a:p>
                      <a:pPr algn="l">
                        <a:lnSpc>
                          <a:spcPct val="107000"/>
                        </a:lnSpc>
                        <a:spcAft>
                          <a:spcPts val="800"/>
                        </a:spcAft>
                      </a:pPr>
                      <a:r>
                        <a:rPr lang="es-CL" sz="1200">
                          <a:effectLst/>
                        </a:rPr>
                        <a:t> </a:t>
                      </a:r>
                    </a:p>
                    <a:p>
                      <a:pPr algn="l">
                        <a:lnSpc>
                          <a:spcPct val="107000"/>
                        </a:lnSpc>
                        <a:spcAft>
                          <a:spcPts val="800"/>
                        </a:spcAft>
                      </a:pPr>
                      <a:r>
                        <a:rPr lang="es-CL" sz="1200">
                          <a:effectLst/>
                        </a:rPr>
                        <a:t>Desconocimiento del plantel patrimonial citadino</a:t>
                      </a:r>
                    </a:p>
                    <a:p>
                      <a:pPr algn="l">
                        <a:lnSpc>
                          <a:spcPct val="107000"/>
                        </a:lnSpc>
                        <a:spcAft>
                          <a:spcPts val="800"/>
                        </a:spcAft>
                      </a:pPr>
                      <a:r>
                        <a:rPr lang="es-CL" sz="1200">
                          <a:effectLst/>
                        </a:rPr>
                        <a:t> </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a:effectLst/>
                        </a:rPr>
                        <a:t> </a:t>
                      </a:r>
                    </a:p>
                    <a:p>
                      <a:pPr algn="ctr">
                        <a:lnSpc>
                          <a:spcPct val="107000"/>
                        </a:lnSpc>
                        <a:spcAft>
                          <a:spcPts val="800"/>
                        </a:spcAft>
                      </a:pPr>
                      <a:r>
                        <a:rPr lang="es-CL" sz="1200">
                          <a:effectLst/>
                        </a:rPr>
                        <a:t>Amarilla</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es-CL" sz="1200">
                          <a:effectLst/>
                        </a:rPr>
                        <a:t> </a:t>
                      </a:r>
                    </a:p>
                    <a:p>
                      <a:pPr algn="ctr">
                        <a:lnSpc>
                          <a:spcPct val="107000"/>
                        </a:lnSpc>
                        <a:spcAft>
                          <a:spcPts val="800"/>
                        </a:spcAft>
                      </a:pPr>
                      <a:r>
                        <a:rPr lang="es-CL" sz="1200">
                          <a:effectLst/>
                        </a:rPr>
                        <a:t>Capacitación y educación patrimonial</a:t>
                      </a:r>
                      <a:endParaRPr lang="es-CL" sz="120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L" sz="1200" dirty="0">
                          <a:effectLst/>
                        </a:rPr>
                        <a:t> </a:t>
                      </a:r>
                    </a:p>
                    <a:p>
                      <a:pPr algn="ctr">
                        <a:lnSpc>
                          <a:spcPct val="107000"/>
                        </a:lnSpc>
                        <a:spcAft>
                          <a:spcPts val="800"/>
                        </a:spcAft>
                      </a:pPr>
                      <a:r>
                        <a:rPr lang="es-CL" sz="1200" dirty="0">
                          <a:effectLst/>
                        </a:rPr>
                        <a:t>Corto y permanente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247" marR="56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2461"/>
                  </a:ext>
                </a:extLst>
              </a:tr>
            </a:tbl>
          </a:graphicData>
        </a:graphic>
      </p:graphicFrame>
      <p:sp>
        <p:nvSpPr>
          <p:cNvPr id="6" name="Rectángulo: esquinas redondeadas 5">
            <a:extLst>
              <a:ext uri="{FF2B5EF4-FFF2-40B4-BE49-F238E27FC236}">
                <a16:creationId xmlns:a16="http://schemas.microsoft.com/office/drawing/2014/main" id="{3FE565BB-5918-4174-92B8-7349D9B70454}"/>
              </a:ext>
            </a:extLst>
          </p:cNvPr>
          <p:cNvSpPr/>
          <p:nvPr/>
        </p:nvSpPr>
        <p:spPr>
          <a:xfrm>
            <a:off x="9029075" y="1648918"/>
            <a:ext cx="2938072" cy="2308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CL"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Problemas detectados con afección en el sector turístico de la ciudad de Potosí</a:t>
            </a:r>
            <a:endParaRPr lang="es-C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2475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a:xfrm>
            <a:off x="471948" y="2846439"/>
            <a:ext cx="10574594" cy="3421625"/>
          </a:xfrm>
        </p:spPr>
        <p:txBody>
          <a:bodyPr numCol="3">
            <a:noAutofit/>
          </a:bodyPr>
          <a:lstStyle/>
          <a:p>
            <a:pPr>
              <a:lnSpc>
                <a:spcPct val="107000"/>
              </a:lnSpc>
              <a:spcAft>
                <a:spcPts val="800"/>
              </a:spcAft>
            </a:pPr>
            <a:r>
              <a:rPr lang="es-MX" sz="1400" b="1" dirty="0">
                <a:effectLst/>
                <a:latin typeface="Arial" panose="020B0604020202020204" pitchFamily="34" charset="0"/>
                <a:ea typeface="Calibri" panose="020F0502020204030204" pitchFamily="34" charset="0"/>
                <a:cs typeface="Times New Roman" panose="02020603050405020304" pitchFamily="18" charset="0"/>
              </a:rPr>
              <a:t>Soñares a pie de cerro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b="1" dirty="0">
                <a:effectLst/>
                <a:latin typeface="Arial" panose="020B0604020202020204" pitchFamily="34" charset="0"/>
                <a:ea typeface="Calibri" panose="020F0502020204030204" pitchFamily="34" charset="0"/>
                <a:cs typeface="Times New Roman" panose="02020603050405020304" pitchFamily="18" charset="0"/>
              </a:rPr>
              <a:t>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Te he visto en imágenes que me envolvieron</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Vi tus ancestros y sus pensares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Me habló el Inca de sus dominios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Sentí tus pesares a la llegada del íbero conquistador</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Llantos, dolencias e indolencia</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Nació tu hija, la pródiga Potosí</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Creció al amparo de tus faldas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Se embelleció con los tiempos coloniales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Las bellezas que la engalan son símbolos del sincretismo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La piedra tallada de tus templos enceguece por la maestría del tallador</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La plata dio fortuna y recorrió el mundo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Luego el estaño y sus baronías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Llego el caballo de hierro y se aceleró el pulso citadino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Luego la crisis y el desgarro de tus habitantes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br>
              <a:rPr lang="es-CL" sz="1400" dirty="0">
                <a:effectLst/>
                <a:latin typeface="Calibri" panose="020F0502020204030204" pitchFamily="34" charset="0"/>
                <a:ea typeface="Calibri" panose="020F0502020204030204" pitchFamily="34" charset="0"/>
                <a:cs typeface="Times New Roman" panose="02020603050405020304" pitchFamily="18" charset="0"/>
              </a:rPr>
            </a:b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Potosí, ibas languideciendo, pero no podías borrar tu legado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Llego el año que te reconocieron como patrimonio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A todos, el orgullo hizo reconocerte como la ciudad que los acoge</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Tu gente amable y de arraigo como pocos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Nacen estrellas en tu seno</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Ellas  y sus hijas han hecho su vida en tus dominios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Orgullosas y sensibles, sabedoras de tus secretos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Las veo y escucho en sus parlamentos y vivencias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Caminan al son del viento y el resplandor de los andinos relámpagos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Visten sus atavíos de antaño a los que no renuncian</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Estuve en la 10 de Noviembre, tu germen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br>
              <a:rPr lang="es-CL" sz="1400" dirty="0">
                <a:effectLst/>
                <a:latin typeface="Calibri" panose="020F0502020204030204" pitchFamily="34" charset="0"/>
                <a:ea typeface="Calibri" panose="020F0502020204030204" pitchFamily="34" charset="0"/>
                <a:cs typeface="Times New Roman" panose="02020603050405020304" pitchFamily="18" charset="0"/>
              </a:rPr>
            </a:br>
            <a:br>
              <a:rPr lang="es-CL" sz="1400" dirty="0">
                <a:effectLst/>
                <a:latin typeface="Calibri" panose="020F0502020204030204" pitchFamily="34" charset="0"/>
                <a:ea typeface="Calibri" panose="020F0502020204030204" pitchFamily="34" charset="0"/>
                <a:cs typeface="Times New Roman" panose="02020603050405020304" pitchFamily="18" charset="0"/>
              </a:rPr>
            </a:b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Camine por callejones y mercados</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Comí manjares y helados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Termine en el cerro más rico del orbe</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No puedo irme sin agradecer a esas estrellas que me abrieron este portal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Guardo para mi el nombre de esas mujeres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Así eres Potosí, tierra generosa, valiente y orgullosa</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Cantaste el libertario llamado antes que naciera la República</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Gracias por abrirte a estos ojos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Te dejo con melancolía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Vivirás en mi mente hasta que el envase anatómico diga basta de lo terrenal</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No descanses, no te amilanes, sigue por tu senda imperial</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Fuiste, eres y serás una de las gemas preciosas de la corona Latinoamericana.</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r>
              <a:rPr lang="es-MX" sz="1400" dirty="0">
                <a:effectLst/>
                <a:latin typeface="Arial" panose="020B0604020202020204" pitchFamily="34" charset="0"/>
                <a:ea typeface="Calibri" panose="020F0502020204030204" pitchFamily="34" charset="0"/>
                <a:cs typeface="Times New Roman" panose="02020603050405020304" pitchFamily="18" charset="0"/>
              </a:rPr>
              <a:t> </a:t>
            </a:r>
            <a:br>
              <a:rPr lang="es-CL" sz="1400" dirty="0">
                <a:effectLst/>
                <a:latin typeface="Calibri" panose="020F0502020204030204" pitchFamily="34" charset="0"/>
                <a:ea typeface="Calibri" panose="020F0502020204030204" pitchFamily="34" charset="0"/>
                <a:cs typeface="Times New Roman" panose="02020603050405020304" pitchFamily="18" charset="0"/>
              </a:rPr>
            </a:br>
            <a:endParaRPr lang="es-CL" sz="1400" b="1" dirty="0"/>
          </a:p>
        </p:txBody>
      </p:sp>
    </p:spTree>
    <p:extLst>
      <p:ext uri="{BB962C8B-B14F-4D97-AF65-F5344CB8AC3E}">
        <p14:creationId xmlns:p14="http://schemas.microsoft.com/office/powerpoint/2010/main" val="12271159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128D-AA45-4529-B1EA-B6DE7E7B7746}"/>
              </a:ext>
            </a:extLst>
          </p:cNvPr>
          <p:cNvSpPr>
            <a:spLocks noGrp="1"/>
          </p:cNvSpPr>
          <p:nvPr>
            <p:ph type="ctrTitle"/>
          </p:nvPr>
        </p:nvSpPr>
        <p:spPr/>
        <p:txBody>
          <a:bodyPr>
            <a:normAutofit/>
          </a:bodyPr>
          <a:lstStyle/>
          <a:p>
            <a:r>
              <a:rPr lang="es-MX" sz="3200" b="1" dirty="0"/>
              <a:t>Muchas gracias por su tiempo y atención</a:t>
            </a:r>
            <a:endParaRPr lang="es-CL" sz="3200" b="1" dirty="0"/>
          </a:p>
        </p:txBody>
      </p:sp>
    </p:spTree>
    <p:extLst>
      <p:ext uri="{BB962C8B-B14F-4D97-AF65-F5344CB8AC3E}">
        <p14:creationId xmlns:p14="http://schemas.microsoft.com/office/powerpoint/2010/main" val="7770973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E4B658B-4A58-4600-B020-7EE9A9C44FB8}"/>
              </a:ext>
            </a:extLst>
          </p:cNvPr>
          <p:cNvSpPr/>
          <p:nvPr/>
        </p:nvSpPr>
        <p:spPr>
          <a:xfrm>
            <a:off x="1664780" y="279824"/>
            <a:ext cx="2531171" cy="5037764"/>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r>
              <a:rPr lang="es-MX" b="1" dirty="0"/>
              <a:t>GEOGRAFIA</a:t>
            </a:r>
          </a:p>
          <a:p>
            <a:pPr algn="ctr"/>
            <a:endParaRPr lang="es-MX" dirty="0"/>
          </a:p>
          <a:p>
            <a:pPr algn="ctr"/>
            <a:endParaRPr lang="es-MX" dirty="0"/>
          </a:p>
          <a:p>
            <a:pPr algn="ctr"/>
            <a:r>
              <a:rPr lang="es-MX" dirty="0"/>
              <a:t>TERRITORIO</a:t>
            </a:r>
          </a:p>
          <a:p>
            <a:pPr algn="ctr"/>
            <a:endParaRPr lang="es-MX" dirty="0"/>
          </a:p>
          <a:p>
            <a:pPr algn="ctr"/>
            <a:endParaRPr lang="es-MX" dirty="0"/>
          </a:p>
          <a:p>
            <a:pPr algn="ctr"/>
            <a:r>
              <a:rPr lang="es-MX" dirty="0"/>
              <a:t>COMUNIDAD</a:t>
            </a:r>
          </a:p>
          <a:p>
            <a:pPr algn="ctr"/>
            <a:endParaRPr lang="es-MX" dirty="0"/>
          </a:p>
          <a:p>
            <a:pPr algn="ctr"/>
            <a:endParaRPr lang="es-MX" dirty="0"/>
          </a:p>
          <a:p>
            <a:pPr algn="ctr"/>
            <a:r>
              <a:rPr lang="es-MX" dirty="0"/>
              <a:t>RECURSOS</a:t>
            </a:r>
          </a:p>
          <a:p>
            <a:pPr algn="ctr"/>
            <a:endParaRPr lang="es-MX" dirty="0"/>
          </a:p>
          <a:p>
            <a:pPr algn="ctr"/>
            <a:endParaRPr lang="es-MX" dirty="0"/>
          </a:p>
          <a:p>
            <a:pPr algn="ctr"/>
            <a:r>
              <a:rPr lang="es-MX" dirty="0"/>
              <a:t>PAISAJES</a:t>
            </a:r>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CL" dirty="0"/>
          </a:p>
        </p:txBody>
      </p:sp>
      <p:sp>
        <p:nvSpPr>
          <p:cNvPr id="10" name="Rectángulo 9">
            <a:extLst>
              <a:ext uri="{FF2B5EF4-FFF2-40B4-BE49-F238E27FC236}">
                <a16:creationId xmlns:a16="http://schemas.microsoft.com/office/drawing/2014/main" id="{777CA9AA-254D-41ED-BCE2-DAC49F9F7E81}"/>
              </a:ext>
            </a:extLst>
          </p:cNvPr>
          <p:cNvSpPr/>
          <p:nvPr/>
        </p:nvSpPr>
        <p:spPr>
          <a:xfrm>
            <a:off x="7731007" y="307290"/>
            <a:ext cx="2531171" cy="5037764"/>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b="1" dirty="0"/>
          </a:p>
          <a:p>
            <a:pPr algn="ctr"/>
            <a:r>
              <a:rPr lang="es-MX" b="1" dirty="0"/>
              <a:t>TURISMO</a:t>
            </a:r>
          </a:p>
          <a:p>
            <a:pPr algn="ctr"/>
            <a:endParaRPr lang="es-MX" dirty="0"/>
          </a:p>
          <a:p>
            <a:pPr algn="ctr"/>
            <a:endParaRPr lang="es-MX" dirty="0"/>
          </a:p>
          <a:p>
            <a:pPr algn="ctr"/>
            <a:r>
              <a:rPr lang="es-MX" dirty="0"/>
              <a:t>TERRITORIO</a:t>
            </a:r>
          </a:p>
          <a:p>
            <a:pPr algn="ctr"/>
            <a:endParaRPr lang="es-MX" dirty="0"/>
          </a:p>
          <a:p>
            <a:pPr algn="ctr"/>
            <a:endParaRPr lang="es-MX" dirty="0"/>
          </a:p>
          <a:p>
            <a:pPr algn="ctr"/>
            <a:r>
              <a:rPr lang="es-MX" dirty="0"/>
              <a:t>COMUNIDAD</a:t>
            </a:r>
          </a:p>
          <a:p>
            <a:pPr algn="ctr"/>
            <a:endParaRPr lang="es-MX" dirty="0"/>
          </a:p>
          <a:p>
            <a:pPr algn="ctr"/>
            <a:endParaRPr lang="es-MX" dirty="0"/>
          </a:p>
          <a:p>
            <a:pPr algn="ctr"/>
            <a:r>
              <a:rPr lang="es-MX" dirty="0"/>
              <a:t>RECURSOS</a:t>
            </a:r>
          </a:p>
          <a:p>
            <a:pPr algn="ctr"/>
            <a:endParaRPr lang="es-MX" dirty="0"/>
          </a:p>
          <a:p>
            <a:pPr algn="ctr"/>
            <a:endParaRPr lang="es-MX" dirty="0"/>
          </a:p>
          <a:p>
            <a:pPr algn="ctr"/>
            <a:r>
              <a:rPr lang="es-MX" dirty="0"/>
              <a:t>PRODUCTO TURÍSTICO</a:t>
            </a:r>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CL" dirty="0"/>
          </a:p>
        </p:txBody>
      </p:sp>
      <p:sp>
        <p:nvSpPr>
          <p:cNvPr id="11" name="Flecha: a la izquierda y derecha 10">
            <a:extLst>
              <a:ext uri="{FF2B5EF4-FFF2-40B4-BE49-F238E27FC236}">
                <a16:creationId xmlns:a16="http://schemas.microsoft.com/office/drawing/2014/main" id="{3EC2C1E9-2797-488F-AF51-DE6DA2366C11}"/>
              </a:ext>
            </a:extLst>
          </p:cNvPr>
          <p:cNvSpPr/>
          <p:nvPr/>
        </p:nvSpPr>
        <p:spPr>
          <a:xfrm>
            <a:off x="4969566" y="1603518"/>
            <a:ext cx="1908312" cy="13252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lecha: a la izquierda y derecha 11">
            <a:extLst>
              <a:ext uri="{FF2B5EF4-FFF2-40B4-BE49-F238E27FC236}">
                <a16:creationId xmlns:a16="http://schemas.microsoft.com/office/drawing/2014/main" id="{A66F66A8-853D-4FE2-8CB0-33B4AEF7DEEB}"/>
              </a:ext>
            </a:extLst>
          </p:cNvPr>
          <p:cNvSpPr/>
          <p:nvPr/>
        </p:nvSpPr>
        <p:spPr>
          <a:xfrm>
            <a:off x="4969568" y="2385397"/>
            <a:ext cx="1908313" cy="13252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lecha: a la izquierda y derecha 12">
            <a:extLst>
              <a:ext uri="{FF2B5EF4-FFF2-40B4-BE49-F238E27FC236}">
                <a16:creationId xmlns:a16="http://schemas.microsoft.com/office/drawing/2014/main" id="{58AA3F13-7B27-41AB-86F3-BDA3482751D7}"/>
              </a:ext>
            </a:extLst>
          </p:cNvPr>
          <p:cNvSpPr/>
          <p:nvPr/>
        </p:nvSpPr>
        <p:spPr>
          <a:xfrm>
            <a:off x="4969568" y="3203717"/>
            <a:ext cx="1908313" cy="13252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lecha: a la izquierda y derecha 13">
            <a:extLst>
              <a:ext uri="{FF2B5EF4-FFF2-40B4-BE49-F238E27FC236}">
                <a16:creationId xmlns:a16="http://schemas.microsoft.com/office/drawing/2014/main" id="{EF594473-C79E-46B5-9DF5-02949B000D40}"/>
              </a:ext>
            </a:extLst>
          </p:cNvPr>
          <p:cNvSpPr/>
          <p:nvPr/>
        </p:nvSpPr>
        <p:spPr>
          <a:xfrm>
            <a:off x="4969568" y="4022038"/>
            <a:ext cx="1908313" cy="13252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Abrir llave 14">
            <a:extLst>
              <a:ext uri="{FF2B5EF4-FFF2-40B4-BE49-F238E27FC236}">
                <a16:creationId xmlns:a16="http://schemas.microsoft.com/office/drawing/2014/main" id="{BD6293D6-991A-420E-9114-9CE70789F5CF}"/>
              </a:ext>
            </a:extLst>
          </p:cNvPr>
          <p:cNvSpPr/>
          <p:nvPr/>
        </p:nvSpPr>
        <p:spPr>
          <a:xfrm rot="16200000">
            <a:off x="5925384" y="2786684"/>
            <a:ext cx="341243" cy="9667460"/>
          </a:xfrm>
          <a:prstGeom prst="leftBrace">
            <a:avLst>
              <a:gd name="adj1" fmla="val 8333"/>
              <a:gd name="adj2" fmla="val 50119"/>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6" name="Rectángulo: esquinas redondeadas 15">
            <a:extLst>
              <a:ext uri="{FF2B5EF4-FFF2-40B4-BE49-F238E27FC236}">
                <a16:creationId xmlns:a16="http://schemas.microsoft.com/office/drawing/2014/main" id="{478ADBA7-BF87-4620-9C4E-4D6978A60213}"/>
              </a:ext>
            </a:extLst>
          </p:cNvPr>
          <p:cNvSpPr/>
          <p:nvPr/>
        </p:nvSpPr>
        <p:spPr>
          <a:xfrm>
            <a:off x="2698652" y="6067299"/>
            <a:ext cx="6794696" cy="5290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t>GEOGRAFIA TURÍSTICA</a:t>
            </a:r>
            <a:endParaRPr lang="es-CL" b="1" dirty="0"/>
          </a:p>
        </p:txBody>
      </p:sp>
      <p:sp>
        <p:nvSpPr>
          <p:cNvPr id="17" name="Flecha: hacia abajo 16">
            <a:extLst>
              <a:ext uri="{FF2B5EF4-FFF2-40B4-BE49-F238E27FC236}">
                <a16:creationId xmlns:a16="http://schemas.microsoft.com/office/drawing/2014/main" id="{BF5BA109-8FAB-4962-91D7-9B067662339C}"/>
              </a:ext>
            </a:extLst>
          </p:cNvPr>
          <p:cNvSpPr/>
          <p:nvPr/>
        </p:nvSpPr>
        <p:spPr>
          <a:xfrm>
            <a:off x="2877258" y="1831155"/>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Flecha: hacia abajo 17">
            <a:extLst>
              <a:ext uri="{FF2B5EF4-FFF2-40B4-BE49-F238E27FC236}">
                <a16:creationId xmlns:a16="http://schemas.microsoft.com/office/drawing/2014/main" id="{1427C261-28AB-411F-8546-1FA87070B76E}"/>
              </a:ext>
            </a:extLst>
          </p:cNvPr>
          <p:cNvSpPr/>
          <p:nvPr/>
        </p:nvSpPr>
        <p:spPr>
          <a:xfrm>
            <a:off x="2886813" y="2758241"/>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Flecha: hacia abajo 18">
            <a:extLst>
              <a:ext uri="{FF2B5EF4-FFF2-40B4-BE49-F238E27FC236}">
                <a16:creationId xmlns:a16="http://schemas.microsoft.com/office/drawing/2014/main" id="{4BA939B1-08DA-43A8-9186-209473E1B425}"/>
              </a:ext>
            </a:extLst>
          </p:cNvPr>
          <p:cNvSpPr/>
          <p:nvPr/>
        </p:nvSpPr>
        <p:spPr>
          <a:xfrm>
            <a:off x="2879426" y="3507010"/>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Flecha: hacia abajo 19">
            <a:extLst>
              <a:ext uri="{FF2B5EF4-FFF2-40B4-BE49-F238E27FC236}">
                <a16:creationId xmlns:a16="http://schemas.microsoft.com/office/drawing/2014/main" id="{EF7B5B5A-66B1-4379-A1E0-017079CF539D}"/>
              </a:ext>
            </a:extLst>
          </p:cNvPr>
          <p:cNvSpPr/>
          <p:nvPr/>
        </p:nvSpPr>
        <p:spPr>
          <a:xfrm>
            <a:off x="8950873" y="1831155"/>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Flecha: hacia abajo 20">
            <a:extLst>
              <a:ext uri="{FF2B5EF4-FFF2-40B4-BE49-F238E27FC236}">
                <a16:creationId xmlns:a16="http://schemas.microsoft.com/office/drawing/2014/main" id="{D436AE10-EA33-4433-9574-52547107D1DC}"/>
              </a:ext>
            </a:extLst>
          </p:cNvPr>
          <p:cNvSpPr/>
          <p:nvPr/>
        </p:nvSpPr>
        <p:spPr>
          <a:xfrm>
            <a:off x="8950873" y="2671431"/>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Flecha: hacia abajo 21">
            <a:extLst>
              <a:ext uri="{FF2B5EF4-FFF2-40B4-BE49-F238E27FC236}">
                <a16:creationId xmlns:a16="http://schemas.microsoft.com/office/drawing/2014/main" id="{5D6553F8-1463-4F99-9161-D4FD75EC56B3}"/>
              </a:ext>
            </a:extLst>
          </p:cNvPr>
          <p:cNvSpPr/>
          <p:nvPr/>
        </p:nvSpPr>
        <p:spPr>
          <a:xfrm>
            <a:off x="8950872" y="3507009"/>
            <a:ext cx="45719"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5574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9701" y="620693"/>
            <a:ext cx="5306277" cy="4860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8" y="620688"/>
            <a:ext cx="5292626" cy="506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94" y="620688"/>
            <a:ext cx="5637185" cy="49831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0803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anim calcmode="lin" valueType="num">
                                      <p:cBhvr>
                                        <p:cTn id="13" dur="2000" fill="hold"/>
                                        <p:tgtEl>
                                          <p:spTgt spid="2051"/>
                                        </p:tgtEl>
                                        <p:attrNameLst>
                                          <p:attrName>ppt_w</p:attrName>
                                        </p:attrNameLst>
                                      </p:cBhvr>
                                      <p:tavLst>
                                        <p:tav tm="0" fmla="#ppt_w*sin(2.5*pi*$)">
                                          <p:val>
                                            <p:fltVal val="0"/>
                                          </p:val>
                                        </p:tav>
                                        <p:tav tm="100000">
                                          <p:val>
                                            <p:fltVal val="1"/>
                                          </p:val>
                                        </p:tav>
                                      </p:tavLst>
                                    </p:anim>
                                    <p:anim calcmode="lin" valueType="num">
                                      <p:cBhvr>
                                        <p:cTn id="14"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1" b="1" dirty="0">
                <a:latin typeface="Arial" pitchFamily="34" charset="0"/>
                <a:cs typeface="Arial" pitchFamily="34" charset="0"/>
              </a:rPr>
              <a:t>Recursos de uso turístico por paisajes </a:t>
            </a:r>
          </a:p>
        </p:txBody>
      </p:sp>
      <p:sp>
        <p:nvSpPr>
          <p:cNvPr id="3" name="2 Marcador de contenido"/>
          <p:cNvSpPr>
            <a:spLocks noGrp="1"/>
          </p:cNvSpPr>
          <p:nvPr>
            <p:ph idx="1"/>
          </p:nvPr>
        </p:nvSpPr>
        <p:spPr/>
        <p:txBody>
          <a:bodyPr/>
          <a:lstStyle/>
          <a:p>
            <a:pPr marL="0" indent="0">
              <a:buNone/>
            </a:pPr>
            <a:r>
              <a:rPr lang="es-ES" dirty="0"/>
              <a:t>Paisaje natural:</a:t>
            </a:r>
          </a:p>
          <a:p>
            <a:pPr marL="0" indent="0" algn="ctr">
              <a:buNone/>
            </a:pP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844" y="2204864"/>
            <a:ext cx="5184576" cy="347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011844" y="2204869"/>
            <a:ext cx="4392488" cy="307777"/>
          </a:xfrm>
          <a:prstGeom prst="rect">
            <a:avLst/>
          </a:prstGeom>
          <a:noFill/>
        </p:spPr>
        <p:txBody>
          <a:bodyPr wrap="square" rtlCol="0">
            <a:spAutoFit/>
          </a:bodyPr>
          <a:lstStyle/>
          <a:p>
            <a:pPr algn="ctr"/>
            <a:r>
              <a:rPr lang="es-ES" sz="1400" dirty="0">
                <a:solidFill>
                  <a:schemeClr val="bg1"/>
                </a:solidFill>
                <a:latin typeface="Arial" pitchFamily="34" charset="0"/>
                <a:cs typeface="Arial" pitchFamily="34" charset="0"/>
              </a:rPr>
              <a:t>Reserva forestal el Choré, provincia de Santa Cruz</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850" y="2183904"/>
            <a:ext cx="5184575" cy="347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5298772" y="4828218"/>
            <a:ext cx="2897648" cy="830997"/>
          </a:xfrm>
          <a:prstGeom prst="rect">
            <a:avLst/>
          </a:prstGeom>
          <a:noFill/>
        </p:spPr>
        <p:txBody>
          <a:bodyPr wrap="square" rtlCol="0">
            <a:spAutoFit/>
          </a:bodyPr>
          <a:lstStyle/>
          <a:p>
            <a:pPr algn="ctr"/>
            <a:r>
              <a:rPr lang="es-ES" sz="1200" b="1" dirty="0">
                <a:solidFill>
                  <a:srgbClr val="FFFF00"/>
                </a:solidFill>
                <a:latin typeface="Arial" pitchFamily="34" charset="0"/>
                <a:cs typeface="Arial" pitchFamily="34" charset="0"/>
              </a:rPr>
              <a:t>Parque nacional </a:t>
            </a:r>
            <a:r>
              <a:rPr lang="es-ES" sz="1200" b="1" dirty="0" err="1">
                <a:solidFill>
                  <a:srgbClr val="FFFF00"/>
                </a:solidFill>
                <a:latin typeface="Arial" pitchFamily="34" charset="0"/>
                <a:cs typeface="Arial" pitchFamily="34" charset="0"/>
              </a:rPr>
              <a:t>Madidi</a:t>
            </a:r>
            <a:r>
              <a:rPr lang="es-ES" sz="1200" b="1" dirty="0">
                <a:solidFill>
                  <a:srgbClr val="FFFF00"/>
                </a:solidFill>
                <a:latin typeface="Arial" pitchFamily="34" charset="0"/>
                <a:cs typeface="Arial" pitchFamily="34" charset="0"/>
              </a:rPr>
              <a:t> se encuentra entre las provincias Abel Iturralde y Franz Tamayo, al noroeste del Departamento de La Paz</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000" y="2183904"/>
            <a:ext cx="5186420" cy="349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600458" y="5273791"/>
            <a:ext cx="1566454" cy="369332"/>
          </a:xfrm>
          <a:prstGeom prst="rect">
            <a:avLst/>
          </a:prstGeom>
        </p:spPr>
        <p:txBody>
          <a:bodyPr wrap="none">
            <a:spAutoFit/>
          </a:bodyPr>
          <a:lstStyle/>
          <a:p>
            <a:r>
              <a:rPr lang="es-ES" b="1" dirty="0"/>
              <a:t>Salar de Uyuni</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844" y="2183909"/>
            <a:ext cx="5184576" cy="349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600458" y="2361123"/>
            <a:ext cx="1376112" cy="369332"/>
          </a:xfrm>
          <a:prstGeom prst="rect">
            <a:avLst/>
          </a:prstGeom>
        </p:spPr>
        <p:txBody>
          <a:bodyPr wrap="square">
            <a:spAutoFit/>
          </a:bodyPr>
          <a:lstStyle/>
          <a:p>
            <a:r>
              <a:rPr lang="es-ES" dirty="0"/>
              <a:t>Lago Titicaca</a:t>
            </a:r>
          </a:p>
        </p:txBody>
      </p:sp>
    </p:spTree>
    <p:extLst>
      <p:ext uri="{BB962C8B-B14F-4D97-AF65-F5344CB8AC3E}">
        <p14:creationId xmlns:p14="http://schemas.microsoft.com/office/powerpoint/2010/main" val="31311363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p:cTn id="17" dur="500" fill="hold"/>
                                        <p:tgtEl>
                                          <p:spTgt spid="1027"/>
                                        </p:tgtEl>
                                        <p:attrNameLst>
                                          <p:attrName>ppt_w</p:attrName>
                                        </p:attrNameLst>
                                      </p:cBhvr>
                                      <p:tavLst>
                                        <p:tav tm="0">
                                          <p:val>
                                            <p:fltVal val="0"/>
                                          </p:val>
                                        </p:tav>
                                        <p:tav tm="100000">
                                          <p:val>
                                            <p:strVal val="#ppt_w"/>
                                          </p:val>
                                        </p:tav>
                                      </p:tavLst>
                                    </p:anim>
                                    <p:anim calcmode="lin" valueType="num">
                                      <p:cBhvr>
                                        <p:cTn id="18" dur="500" fill="hold"/>
                                        <p:tgtEl>
                                          <p:spTgt spid="1027"/>
                                        </p:tgtEl>
                                        <p:attrNameLst>
                                          <p:attrName>ppt_h</p:attrName>
                                        </p:attrNameLst>
                                      </p:cBhvr>
                                      <p:tavLst>
                                        <p:tav tm="0">
                                          <p:val>
                                            <p:fltVal val="0"/>
                                          </p:val>
                                        </p:tav>
                                        <p:tav tm="100000">
                                          <p:val>
                                            <p:strVal val="#ppt_h"/>
                                          </p:val>
                                        </p:tav>
                                      </p:tavLst>
                                    </p:anim>
                                    <p:animEffect transition="in" filter="fade">
                                      <p:cBhvr>
                                        <p:cTn id="19" dur="5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plus(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1000" fill="hold"/>
                                        <p:tgtEl>
                                          <p:spTgt spid="1028"/>
                                        </p:tgtEl>
                                        <p:attrNameLst>
                                          <p:attrName>ppt_w</p:attrName>
                                        </p:attrNameLst>
                                      </p:cBhvr>
                                      <p:tavLst>
                                        <p:tav tm="0">
                                          <p:val>
                                            <p:strVal val="#ppt_w*0.70"/>
                                          </p:val>
                                        </p:tav>
                                        <p:tav tm="100000">
                                          <p:val>
                                            <p:strVal val="#ppt_w"/>
                                          </p:val>
                                        </p:tav>
                                      </p:tavLst>
                                    </p:anim>
                                    <p:anim calcmode="lin" valueType="num">
                                      <p:cBhvr>
                                        <p:cTn id="30" dur="1000" fill="hold"/>
                                        <p:tgtEl>
                                          <p:spTgt spid="1028"/>
                                        </p:tgtEl>
                                        <p:attrNameLst>
                                          <p:attrName>ppt_h</p:attrName>
                                        </p:attrNameLst>
                                      </p:cBhvr>
                                      <p:tavLst>
                                        <p:tav tm="0">
                                          <p:val>
                                            <p:strVal val="#ppt_h"/>
                                          </p:val>
                                        </p:tav>
                                        <p:tav tm="100000">
                                          <p:val>
                                            <p:strVal val="#ppt_h"/>
                                          </p:val>
                                        </p:tav>
                                      </p:tavLst>
                                    </p:anim>
                                    <p:animEffect transition="in" filter="fade">
                                      <p:cBhvr>
                                        <p:cTn id="31" dur="10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nodeType="click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wedge">
                                      <p:cBhvr>
                                        <p:cTn id="44" dur="2000"/>
                                        <p:tgtEl>
                                          <p:spTgt spid="102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1" b="1" dirty="0">
                <a:latin typeface="Arial" pitchFamily="34" charset="0"/>
                <a:cs typeface="Arial" pitchFamily="34" charset="0"/>
              </a:rPr>
              <a:t>Recursos de uso turísticos por paisajes</a:t>
            </a:r>
          </a:p>
        </p:txBody>
      </p:sp>
      <p:sp>
        <p:nvSpPr>
          <p:cNvPr id="3" name="2 Marcador de contenido"/>
          <p:cNvSpPr>
            <a:spLocks noGrp="1"/>
          </p:cNvSpPr>
          <p:nvPr>
            <p:ph idx="1"/>
          </p:nvPr>
        </p:nvSpPr>
        <p:spPr/>
        <p:txBody>
          <a:bodyPr>
            <a:normAutofit/>
          </a:bodyPr>
          <a:lstStyle/>
          <a:p>
            <a:pPr marL="0" indent="0">
              <a:buNone/>
            </a:pPr>
            <a:r>
              <a:rPr lang="es-ES" b="1" dirty="0">
                <a:latin typeface="Arial" pitchFamily="34" charset="0"/>
                <a:cs typeface="Arial" pitchFamily="34" charset="0"/>
              </a:rPr>
              <a:t>Paisaje cultural:</a:t>
            </a:r>
          </a:p>
          <a:p>
            <a:pPr marL="0" indent="0">
              <a:buNone/>
            </a:pPr>
            <a:r>
              <a:rPr lang="es-ES" b="1" dirty="0">
                <a:latin typeface="Arial" pitchFamily="34" charset="0"/>
                <a:cs typeface="Arial"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7" y="2492896"/>
            <a:ext cx="5626297" cy="374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287688" y="5877277"/>
            <a:ext cx="4099620" cy="276999"/>
          </a:xfrm>
          <a:prstGeom prst="rect">
            <a:avLst/>
          </a:prstGeom>
          <a:noFill/>
        </p:spPr>
        <p:txBody>
          <a:bodyPr wrap="square" rtlCol="0">
            <a:spAutoFit/>
          </a:bodyPr>
          <a:lstStyle/>
          <a:p>
            <a:r>
              <a:rPr lang="es-ES" sz="1200" b="1" dirty="0"/>
              <a:t>Patrimonio pétreo: Puerta </a:t>
            </a:r>
            <a:r>
              <a:rPr lang="es-ES" sz="1200" b="1" dirty="0" err="1"/>
              <a:t>deL</a:t>
            </a:r>
            <a:r>
              <a:rPr lang="es-ES" sz="1200" b="1" dirty="0"/>
              <a:t> Sol, </a:t>
            </a:r>
            <a:r>
              <a:rPr lang="es-ES" sz="1200" b="1" dirty="0" err="1"/>
              <a:t>Tiahuanacu</a:t>
            </a:r>
            <a:r>
              <a:rPr lang="es-ES" sz="1200" b="1" dirty="0"/>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545" y="2492900"/>
            <a:ext cx="5597602" cy="374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289889" y="5877276"/>
            <a:ext cx="3816424" cy="276999"/>
          </a:xfrm>
          <a:prstGeom prst="rect">
            <a:avLst/>
          </a:prstGeom>
          <a:noFill/>
        </p:spPr>
        <p:txBody>
          <a:bodyPr wrap="square" rtlCol="0">
            <a:spAutoFit/>
          </a:bodyPr>
          <a:lstStyle/>
          <a:p>
            <a:r>
              <a:rPr lang="es-ES" sz="1200" b="1" dirty="0">
                <a:solidFill>
                  <a:schemeClr val="bg1"/>
                </a:solidFill>
                <a:latin typeface="Arial" pitchFamily="34" charset="0"/>
                <a:cs typeface="Arial" pitchFamily="34" charset="0"/>
              </a:rPr>
              <a:t>Pueblos originarios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6" y="2479666"/>
            <a:ext cx="5626297" cy="372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301" y="5877272"/>
            <a:ext cx="38227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837" y="2458640"/>
            <a:ext cx="5617132" cy="374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5956820" y="5831104"/>
            <a:ext cx="3312368" cy="369332"/>
          </a:xfrm>
          <a:prstGeom prst="rect">
            <a:avLst/>
          </a:prstGeom>
          <a:noFill/>
        </p:spPr>
        <p:txBody>
          <a:bodyPr wrap="square" rtlCol="0">
            <a:spAutoFit/>
          </a:bodyPr>
          <a:lstStyle/>
          <a:p>
            <a:r>
              <a:rPr lang="es-ES" b="1" dirty="0">
                <a:solidFill>
                  <a:schemeClr val="bg1"/>
                </a:solidFill>
              </a:rPr>
              <a:t>Piezas de tejido a telar</a:t>
            </a: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2384" y="2458640"/>
            <a:ext cx="5627584" cy="374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3142389" y="5784939"/>
            <a:ext cx="3106017" cy="369332"/>
          </a:xfrm>
          <a:prstGeom prst="rect">
            <a:avLst/>
          </a:prstGeom>
          <a:noFill/>
        </p:spPr>
        <p:txBody>
          <a:bodyPr wrap="square" rtlCol="0">
            <a:spAutoFit/>
          </a:bodyPr>
          <a:lstStyle/>
          <a:p>
            <a:r>
              <a:rPr lang="es-ES" b="1" dirty="0">
                <a:latin typeface="Arial" pitchFamily="34" charset="0"/>
                <a:cs typeface="Arial" pitchFamily="34" charset="0"/>
              </a:rPr>
              <a:t>Cestería</a:t>
            </a:r>
          </a:p>
        </p:txBody>
      </p:sp>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9021" y="2412470"/>
            <a:ext cx="5670953" cy="382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152837" y="5819597"/>
            <a:ext cx="3384376" cy="369332"/>
          </a:xfrm>
          <a:prstGeom prst="rect">
            <a:avLst/>
          </a:prstGeom>
          <a:noFill/>
        </p:spPr>
        <p:txBody>
          <a:bodyPr wrap="square" rtlCol="0">
            <a:spAutoFit/>
          </a:bodyPr>
          <a:lstStyle/>
          <a:p>
            <a:r>
              <a:rPr lang="es-ES" b="1" dirty="0">
                <a:latin typeface="Arial" pitchFamily="34" charset="0"/>
                <a:cs typeface="Arial" pitchFamily="34" charset="0"/>
              </a:rPr>
              <a:t>Festival de Oruro, Oruro.</a:t>
            </a:r>
          </a:p>
        </p:txBody>
      </p:sp>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661" y="2412470"/>
            <a:ext cx="5770313" cy="382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3055075" y="2479666"/>
            <a:ext cx="3533228" cy="369332"/>
          </a:xfrm>
          <a:prstGeom prst="rect">
            <a:avLst/>
          </a:prstGeom>
          <a:noFill/>
        </p:spPr>
        <p:txBody>
          <a:bodyPr wrap="square" rtlCol="0">
            <a:spAutoFit/>
          </a:bodyPr>
          <a:lstStyle/>
          <a:p>
            <a:r>
              <a:rPr lang="es-ES" b="1" dirty="0">
                <a:solidFill>
                  <a:schemeClr val="bg1"/>
                </a:solidFill>
              </a:rPr>
              <a:t>Fiesta de la vendimia, Tarija</a:t>
            </a:r>
            <a:r>
              <a:rPr lang="es-ES" dirty="0">
                <a:solidFill>
                  <a:schemeClr val="bg1"/>
                </a:solidFill>
              </a:rPr>
              <a:t>.</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9312" y="2375072"/>
            <a:ext cx="5785765" cy="386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3152837" y="2492896"/>
            <a:ext cx="4572000" cy="553998"/>
          </a:xfrm>
          <a:prstGeom prst="rect">
            <a:avLst/>
          </a:prstGeom>
        </p:spPr>
        <p:txBody>
          <a:bodyPr>
            <a:spAutoFit/>
          </a:bodyPr>
          <a:lstStyle/>
          <a:p>
            <a:endParaRPr lang="es-ES" dirty="0"/>
          </a:p>
          <a:p>
            <a:r>
              <a:rPr lang="es-ES" sz="1200" b="1" dirty="0">
                <a:latin typeface="Arial" pitchFamily="34" charset="0"/>
                <a:cs typeface="Arial" pitchFamily="34" charset="0"/>
              </a:rPr>
              <a:t>Campiña tarijeña «la ruta del Vino y los Singanis de altura».</a:t>
            </a:r>
          </a:p>
        </p:txBody>
      </p:sp>
    </p:spTree>
    <p:extLst>
      <p:ext uri="{BB962C8B-B14F-4D97-AF65-F5344CB8AC3E}">
        <p14:creationId xmlns:p14="http://schemas.microsoft.com/office/powerpoint/2010/main" val="23248365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heel(1)">
                                      <p:cBhvr>
                                        <p:cTn id="16" dur="20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circle(in)">
                                      <p:cBhvr>
                                        <p:cTn id="26" dur="2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2000"/>
                                        <p:tgtEl>
                                          <p:spTgt spid="1030"/>
                                        </p:tgtEl>
                                      </p:cBhvr>
                                    </p:animEffect>
                                    <p:anim calcmode="lin" valueType="num">
                                      <p:cBhvr>
                                        <p:cTn id="38" dur="2000" fill="hold"/>
                                        <p:tgtEl>
                                          <p:spTgt spid="1030"/>
                                        </p:tgtEl>
                                        <p:attrNameLst>
                                          <p:attrName>ppt_w</p:attrName>
                                        </p:attrNameLst>
                                      </p:cBhvr>
                                      <p:tavLst>
                                        <p:tav tm="0" fmla="#ppt_w*sin(2.5*pi*$)">
                                          <p:val>
                                            <p:fltVal val="0"/>
                                          </p:val>
                                        </p:tav>
                                        <p:tav tm="100000">
                                          <p:val>
                                            <p:fltVal val="1"/>
                                          </p:val>
                                        </p:tav>
                                      </p:tavLst>
                                    </p:anim>
                                    <p:anim calcmode="lin" valueType="num">
                                      <p:cBhvr>
                                        <p:cTn id="39"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wipe(down)">
                                      <p:cBhvr>
                                        <p:cTn id="49" dur="500"/>
                                        <p:tgtEl>
                                          <p:spTgt spid="1031"/>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down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ntr" presetSubtype="16" fill="hold" nodeType="clickEffect">
                                  <p:stCondLst>
                                    <p:cond delay="0"/>
                                  </p:stCondLst>
                                  <p:childTnLst>
                                    <p:set>
                                      <p:cBhvr>
                                        <p:cTn id="58" dur="1" fill="hold">
                                          <p:stCondLst>
                                            <p:cond delay="0"/>
                                          </p:stCondLst>
                                        </p:cTn>
                                        <p:tgtEl>
                                          <p:spTgt spid="1032"/>
                                        </p:tgtEl>
                                        <p:attrNameLst>
                                          <p:attrName>style.visibility</p:attrName>
                                        </p:attrNameLst>
                                      </p:cBhvr>
                                      <p:to>
                                        <p:strVal val="visible"/>
                                      </p:to>
                                    </p:set>
                                    <p:animEffect transition="in" filter="diamond(in)">
                                      <p:cBhvr>
                                        <p:cTn id="59" dur="2000"/>
                                        <p:tgtEl>
                                          <p:spTgt spid="1032"/>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p:tgtEl>
                                          <p:spTgt spid="8"/>
                                        </p:tgtEl>
                                        <p:attrNameLst>
                                          <p:attrName>ppt_y</p:attrName>
                                        </p:attrNameLst>
                                      </p:cBhvr>
                                      <p:tavLst>
                                        <p:tav tm="0">
                                          <p:val>
                                            <p:strVal val="#ppt_y+#ppt_h*1.125000"/>
                                          </p:val>
                                        </p:tav>
                                        <p:tav tm="100000">
                                          <p:val>
                                            <p:strVal val="#ppt_y"/>
                                          </p:val>
                                        </p:tav>
                                      </p:tavLst>
                                    </p:anim>
                                    <p:animEffect transition="in" filter="wipe(up)">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1033"/>
                                        </p:tgtEl>
                                        <p:attrNameLst>
                                          <p:attrName>style.visibility</p:attrName>
                                        </p:attrNameLst>
                                      </p:cBhvr>
                                      <p:to>
                                        <p:strVal val="visible"/>
                                      </p:to>
                                    </p:set>
                                    <p:animEffect transition="in" filter="checkerboard(across)">
                                      <p:cBhvr>
                                        <p:cTn id="70" dur="500"/>
                                        <p:tgtEl>
                                          <p:spTgt spid="103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dissolv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nodeType="click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strips(downLeft)">
                                      <p:cBhvr>
                                        <p:cTn id="80" dur="500"/>
                                        <p:tgtEl>
                                          <p:spTgt spid="2050"/>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checkerboard(across)">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1" b="1" dirty="0"/>
              <a:t>Paisaje cultural urbano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9657" y="1628806"/>
            <a:ext cx="6331082" cy="42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040221" y="1844994"/>
            <a:ext cx="761619" cy="369332"/>
          </a:xfrm>
          <a:prstGeom prst="rect">
            <a:avLst/>
          </a:prstGeom>
        </p:spPr>
        <p:txBody>
          <a:bodyPr wrap="none">
            <a:spAutoFit/>
          </a:bodyPr>
          <a:lstStyle/>
          <a:p>
            <a:r>
              <a:rPr lang="es-ES" dirty="0"/>
              <a:t>La Paz</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628806"/>
            <a:ext cx="6408712"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143672" y="5373216"/>
            <a:ext cx="1425390" cy="369332"/>
          </a:xfrm>
          <a:prstGeom prst="rect">
            <a:avLst/>
          </a:prstGeom>
        </p:spPr>
        <p:txBody>
          <a:bodyPr wrap="none">
            <a:spAutoFit/>
          </a:bodyPr>
          <a:lstStyle/>
          <a:p>
            <a:r>
              <a:rPr lang="es-ES" b="1" dirty="0">
                <a:solidFill>
                  <a:schemeClr val="bg1"/>
                </a:solidFill>
              </a:rPr>
              <a:t>Cochabamba</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56" y="1628806"/>
            <a:ext cx="6408712"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106239" y="1844994"/>
            <a:ext cx="1993174" cy="369332"/>
          </a:xfrm>
          <a:prstGeom prst="rect">
            <a:avLst/>
          </a:prstGeom>
        </p:spPr>
        <p:txBody>
          <a:bodyPr wrap="none">
            <a:spAutoFit/>
          </a:bodyPr>
          <a:lstStyle/>
          <a:p>
            <a:r>
              <a:rPr lang="es-ES" dirty="0"/>
              <a:t>Potosí y Cerro Rico.</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598" y="1628802"/>
            <a:ext cx="6424777" cy="424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3022434" y="1690407"/>
            <a:ext cx="2726067" cy="369332"/>
          </a:xfrm>
          <a:prstGeom prst="rect">
            <a:avLst/>
          </a:prstGeom>
        </p:spPr>
        <p:txBody>
          <a:bodyPr wrap="none">
            <a:spAutoFit/>
          </a:bodyPr>
          <a:lstStyle/>
          <a:p>
            <a:r>
              <a:rPr lang="es-ES" dirty="0"/>
              <a:t>Copacabana (Lago Titicaca)</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4290" y="1616988"/>
            <a:ext cx="6512104" cy="427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433245" y="1720486"/>
            <a:ext cx="825867" cy="369332"/>
          </a:xfrm>
          <a:prstGeom prst="rect">
            <a:avLst/>
          </a:prstGeom>
        </p:spPr>
        <p:txBody>
          <a:bodyPr wrap="none">
            <a:spAutoFit/>
          </a:bodyPr>
          <a:lstStyle/>
          <a:p>
            <a:r>
              <a:rPr lang="es-ES" b="1" dirty="0">
                <a:latin typeface="Arial" pitchFamily="34" charset="0"/>
                <a:cs typeface="Arial" pitchFamily="34" charset="0"/>
              </a:rPr>
              <a:t>Oruro</a:t>
            </a:r>
          </a:p>
        </p:txBody>
      </p:sp>
    </p:spTree>
    <p:extLst>
      <p:ext uri="{BB962C8B-B14F-4D97-AF65-F5344CB8AC3E}">
        <p14:creationId xmlns:p14="http://schemas.microsoft.com/office/powerpoint/2010/main" val="3131666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1000" fill="hold"/>
                                        <p:tgtEl>
                                          <p:spTgt spid="1027"/>
                                        </p:tgtEl>
                                        <p:attrNameLst>
                                          <p:attrName>ppt_w</p:attrName>
                                        </p:attrNameLst>
                                      </p:cBhvr>
                                      <p:tavLst>
                                        <p:tav tm="0">
                                          <p:val>
                                            <p:strVal val="#ppt_w*0.70"/>
                                          </p:val>
                                        </p:tav>
                                        <p:tav tm="100000">
                                          <p:val>
                                            <p:strVal val="#ppt_w"/>
                                          </p:val>
                                        </p:tav>
                                      </p:tavLst>
                                    </p:anim>
                                    <p:anim calcmode="lin" valueType="num">
                                      <p:cBhvr>
                                        <p:cTn id="20" dur="1000" fill="hold"/>
                                        <p:tgtEl>
                                          <p:spTgt spid="1027"/>
                                        </p:tgtEl>
                                        <p:attrNameLst>
                                          <p:attrName>ppt_h</p:attrName>
                                        </p:attrNameLst>
                                      </p:cBhvr>
                                      <p:tavLst>
                                        <p:tav tm="0">
                                          <p:val>
                                            <p:strVal val="#ppt_h"/>
                                          </p:val>
                                        </p:tav>
                                        <p:tav tm="100000">
                                          <p:val>
                                            <p:strVal val="#ppt_h"/>
                                          </p:val>
                                        </p:tav>
                                      </p:tavLst>
                                    </p:anim>
                                    <p:animEffect transition="in" filter="fade">
                                      <p:cBhvr>
                                        <p:cTn id="21" dur="10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diamond(in)">
                                      <p:cBhvr>
                                        <p:cTn id="32" dur="20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box(in)">
                                      <p:cBhvr>
                                        <p:cTn id="42" dur="20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900" decel="100000" fill="hold"/>
                                        <p:tgtEl>
                                          <p:spTgt spid="7"/>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3" presetClass="entr" presetSubtype="16" fill="hold" nodeType="clickEffect">
                                  <p:stCondLst>
                                    <p:cond delay="0"/>
                                  </p:stCondLst>
                                  <p:childTnLst>
                                    <p:set>
                                      <p:cBhvr>
                                        <p:cTn id="54" dur="1" fill="hold">
                                          <p:stCondLst>
                                            <p:cond delay="0"/>
                                          </p:stCondLst>
                                        </p:cTn>
                                        <p:tgtEl>
                                          <p:spTgt spid="3074"/>
                                        </p:tgtEl>
                                        <p:attrNameLst>
                                          <p:attrName>style.visibility</p:attrName>
                                        </p:attrNameLst>
                                      </p:cBhvr>
                                      <p:to>
                                        <p:strVal val="visible"/>
                                      </p:to>
                                    </p:set>
                                    <p:animEffect transition="in" filter="plus(in)">
                                      <p:cBhvr>
                                        <p:cTn id="55" dur="2000"/>
                                        <p:tgtEl>
                                          <p:spTgt spid="3074"/>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fade">
                                      <p:cBhvr>
                                        <p:cTn id="60" dur="1000"/>
                                        <p:tgtEl>
                                          <p:spTgt spid="3">
                                            <p:txEl>
                                              <p:pRg st="0" end="0"/>
                                            </p:txEl>
                                          </p:spTgt>
                                        </p:tgtEl>
                                      </p:cBhvr>
                                    </p:animEffect>
                                    <p:anim calcmode="lin" valueType="num">
                                      <p:cBhvr>
                                        <p:cTn id="6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2"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1" b="1" dirty="0">
                <a:latin typeface="Arial" pitchFamily="34" charset="0"/>
                <a:cs typeface="Arial" pitchFamily="34" charset="0"/>
              </a:rPr>
              <a:t>Gastronomía</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0566" y="1472564"/>
            <a:ext cx="6393020" cy="415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730571" y="5229205"/>
            <a:ext cx="2101857" cy="276999"/>
          </a:xfrm>
          <a:prstGeom prst="rect">
            <a:avLst/>
          </a:prstGeom>
        </p:spPr>
        <p:txBody>
          <a:bodyPr wrap="none">
            <a:spAutoFit/>
          </a:bodyPr>
          <a:lstStyle/>
          <a:p>
            <a:r>
              <a:rPr lang="es-ES" sz="1200" b="1" dirty="0">
                <a:latin typeface="Arial" pitchFamily="34" charset="0"/>
                <a:cs typeface="Arial" pitchFamily="34" charset="0"/>
              </a:rPr>
              <a:t>Cangrejitos de agua dulce</a:t>
            </a:r>
          </a:p>
        </p:txBody>
      </p:sp>
      <p:pic>
        <p:nvPicPr>
          <p:cNvPr id="7" name="6 Imagen" descr="EL GUSTO DE SER BOLIVIANOS | Azafrán Boliv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566" y="1472568"/>
            <a:ext cx="6408712" cy="4199675"/>
          </a:xfrm>
          <a:prstGeom prst="rect">
            <a:avLst/>
          </a:prstGeom>
          <a:noFill/>
          <a:ln>
            <a:noFill/>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71" y="1484168"/>
            <a:ext cx="649344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064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trips(down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p:cTn id="22" dur="500" fill="hold"/>
                                        <p:tgtEl>
                                          <p:spTgt spid="1027"/>
                                        </p:tgtEl>
                                        <p:attrNameLst>
                                          <p:attrName>ppt_w</p:attrName>
                                        </p:attrNameLst>
                                      </p:cBhvr>
                                      <p:tavLst>
                                        <p:tav tm="0">
                                          <p:val>
                                            <p:fltVal val="0"/>
                                          </p:val>
                                        </p:tav>
                                        <p:tav tm="100000">
                                          <p:val>
                                            <p:strVal val="#ppt_w"/>
                                          </p:val>
                                        </p:tav>
                                      </p:tavLst>
                                    </p:anim>
                                    <p:anim calcmode="lin" valueType="num">
                                      <p:cBhvr>
                                        <p:cTn id="23" dur="500" fill="hold"/>
                                        <p:tgtEl>
                                          <p:spTgt spid="1027"/>
                                        </p:tgtEl>
                                        <p:attrNameLst>
                                          <p:attrName>ppt_h</p:attrName>
                                        </p:attrNameLst>
                                      </p:cBhvr>
                                      <p:tavLst>
                                        <p:tav tm="0">
                                          <p:val>
                                            <p:fltVal val="0"/>
                                          </p:val>
                                        </p:tav>
                                        <p:tav tm="100000">
                                          <p:val>
                                            <p:strVal val="#ppt_h"/>
                                          </p:val>
                                        </p:tav>
                                      </p:tavLst>
                                    </p:anim>
                                    <p:anim calcmode="lin" valueType="num">
                                      <p:cBhvr>
                                        <p:cTn id="24" dur="500" fill="hold"/>
                                        <p:tgtEl>
                                          <p:spTgt spid="1027"/>
                                        </p:tgtEl>
                                        <p:attrNameLst>
                                          <p:attrName>style.rotation</p:attrName>
                                        </p:attrNameLst>
                                      </p:cBhvr>
                                      <p:tavLst>
                                        <p:tav tm="0">
                                          <p:val>
                                            <p:fltVal val="360"/>
                                          </p:val>
                                        </p:tav>
                                        <p:tav tm="100000">
                                          <p:val>
                                            <p:fltVal val="0"/>
                                          </p:val>
                                        </p:tav>
                                      </p:tavLst>
                                    </p:anim>
                                    <p:animEffect transition="in" filter="fade">
                                      <p:cBhvr>
                                        <p:cTn id="2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1" b="1" dirty="0"/>
              <a:t>El buen pasado del turismo boliviano</a:t>
            </a:r>
          </a:p>
        </p:txBody>
      </p:sp>
      <p:sp>
        <p:nvSpPr>
          <p:cNvPr id="3" name="2 Marcador de contenido"/>
          <p:cNvSpPr>
            <a:spLocks noGrp="1"/>
          </p:cNvSpPr>
          <p:nvPr>
            <p:ph idx="1"/>
          </p:nvPr>
        </p:nvSpPr>
        <p:spPr/>
        <p:txBody>
          <a:bodyPr>
            <a:normAutofit/>
          </a:bodyPr>
          <a:lstStyle/>
          <a:p>
            <a:pPr marL="0" indent="0" algn="just">
              <a:buNone/>
            </a:pPr>
            <a:r>
              <a:rPr lang="es-ES" sz="2001" dirty="0">
                <a:latin typeface="Arial" pitchFamily="34" charset="0"/>
                <a:cs typeface="Arial" pitchFamily="34" charset="0"/>
              </a:rPr>
              <a:t>«Antes de la pandemia, el turismo era uno de los sectores de más rápido crecimiento en el mundo. De acuerdo a cifras de la Organización Mundial del Turismo, en 2018 el número de llegadas de turistas internacionales en todo el mundo alcanzó los 1,400 millones [1]. Asimismo, el 2018 fue el séptimo año consecutivo durante el cual el crecimiento de las exportaciones de turismo (+4%) superó el crecimiento de las exportaciones de mercancías (+3%). Además, la industria de viajes y turismo representó un 10,4% del PIB mundial y una proporción similar en empleo en 2018, mostrando el papel vital que juega en la economía global».</a:t>
            </a:r>
          </a:p>
          <a:p>
            <a:pPr marL="0" indent="0" algn="just">
              <a:buNone/>
            </a:pPr>
            <a:r>
              <a:rPr lang="es-ES" sz="800" dirty="0">
                <a:latin typeface="Arial" pitchFamily="34" charset="0"/>
                <a:cs typeface="Arial" pitchFamily="34" charset="0"/>
              </a:rPr>
              <a:t>(Turismo como motor de Desarrollo Sostenible en Bolivia)</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340768"/>
            <a:ext cx="8496944" cy="4590504"/>
          </a:xfrm>
          <a:prstGeom prst="rect">
            <a:avLst/>
          </a:prstGeom>
          <a:noFill/>
          <a:ln>
            <a:noFill/>
          </a:ln>
        </p:spPr>
      </p:pic>
      <p:sp>
        <p:nvSpPr>
          <p:cNvPr id="5" name="4 Rectángulo"/>
          <p:cNvSpPr/>
          <p:nvPr/>
        </p:nvSpPr>
        <p:spPr>
          <a:xfrm>
            <a:off x="2783632" y="1484789"/>
            <a:ext cx="4572000" cy="646331"/>
          </a:xfrm>
          <a:prstGeom prst="rect">
            <a:avLst/>
          </a:prstGeom>
        </p:spPr>
        <p:txBody>
          <a:bodyPr>
            <a:spAutoFit/>
          </a:bodyPr>
          <a:lstStyle/>
          <a:p>
            <a:r>
              <a:rPr lang="es-ES" dirty="0"/>
              <a:t>Gasto turístico de extranjeros en Bolivia, 2006 – 2019 (millones de dólares)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584" y="1340768"/>
            <a:ext cx="8364880" cy="462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5069633" y="4437113"/>
            <a:ext cx="4878288" cy="923330"/>
          </a:xfrm>
          <a:prstGeom prst="rect">
            <a:avLst/>
          </a:prstGeom>
        </p:spPr>
        <p:txBody>
          <a:bodyPr wrap="square">
            <a:spAutoFit/>
          </a:bodyPr>
          <a:lstStyle/>
          <a:p>
            <a:pPr algn="ctr"/>
            <a:r>
              <a:rPr lang="es-ES" b="1" dirty="0"/>
              <a:t>Ingresos por turismo receptivo en comparación con los diez principales productos de exportación, 2019 (millones de dólares</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584" y="1340768"/>
            <a:ext cx="8364880" cy="462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801207" y="1484789"/>
            <a:ext cx="4572000" cy="646331"/>
          </a:xfrm>
          <a:prstGeom prst="rect">
            <a:avLst/>
          </a:prstGeom>
        </p:spPr>
        <p:txBody>
          <a:bodyPr>
            <a:spAutoFit/>
          </a:bodyPr>
          <a:lstStyle/>
          <a:p>
            <a:r>
              <a:rPr lang="es-ES" dirty="0"/>
              <a:t>Llegada de visitantes extranjeros en Bolivia, 2008-2019 (número de personas)</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876" y="1330440"/>
            <a:ext cx="8263565" cy="46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5520" y="1326065"/>
            <a:ext cx="8496944" cy="476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1" y="570706"/>
            <a:ext cx="10515600" cy="58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2962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heckerboard(across)">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099"/>
                                        </p:tgtEl>
                                        <p:attrNameLst>
                                          <p:attrName>style.visibility</p:attrName>
                                        </p:attrNameLst>
                                      </p:cBhvr>
                                      <p:to>
                                        <p:strVal val="visible"/>
                                      </p:to>
                                    </p:set>
                                    <p:animEffect transition="in" filter="blinds(horizontal)">
                                      <p:cBhvr>
                                        <p:cTn id="29" dur="500"/>
                                        <p:tgtEl>
                                          <p:spTgt spid="4099"/>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plus(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anim calcmode="lin" valueType="num">
                                      <p:cBhvr>
                                        <p:cTn id="39" dur="500" decel="50000" fill="hold">
                                          <p:stCondLst>
                                            <p:cond delay="0"/>
                                          </p:stCondLst>
                                        </p:cTn>
                                        <p:tgtEl>
                                          <p:spTgt spid="4100"/>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4100"/>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4100"/>
                                        </p:tgtEl>
                                        <p:attrNameLst>
                                          <p:attrName>ppt_w</p:attrName>
                                        </p:attrNameLst>
                                      </p:cBhvr>
                                      <p:tavLst>
                                        <p:tav tm="0">
                                          <p:val>
                                            <p:strVal val="#ppt_w*.05"/>
                                          </p:val>
                                        </p:tav>
                                        <p:tav tm="100000">
                                          <p:val>
                                            <p:strVal val="#ppt_w"/>
                                          </p:val>
                                        </p:tav>
                                      </p:tavLst>
                                    </p:anim>
                                    <p:anim calcmode="lin" valueType="num">
                                      <p:cBhvr>
                                        <p:cTn id="42" dur="1000" fill="hold"/>
                                        <p:tgtEl>
                                          <p:spTgt spid="4100"/>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4100"/>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4100"/>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4100"/>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410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01"/>
                                        </p:tgtEl>
                                        <p:attrNameLst>
                                          <p:attrName>style.visibility</p:attrName>
                                        </p:attrNameLst>
                                      </p:cBhvr>
                                      <p:to>
                                        <p:strVal val="visible"/>
                                      </p:to>
                                    </p:set>
                                    <p:animEffect transition="in" filter="barn(inVertical)">
                                      <p:cBhvr>
                                        <p:cTn id="51" dur="500"/>
                                        <p:tgtEl>
                                          <p:spTgt spid="4101"/>
                                        </p:tgtEl>
                                      </p:cBhvr>
                                    </p:animEffect>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nodeType="clickEffect">
                                  <p:stCondLst>
                                    <p:cond delay="0"/>
                                  </p:stCondLst>
                                  <p:childTnLst>
                                    <p:set>
                                      <p:cBhvr>
                                        <p:cTn id="55" dur="1" fill="hold">
                                          <p:stCondLst>
                                            <p:cond delay="0"/>
                                          </p:stCondLst>
                                        </p:cTn>
                                        <p:tgtEl>
                                          <p:spTgt spid="4102"/>
                                        </p:tgtEl>
                                        <p:attrNameLst>
                                          <p:attrName>style.visibility</p:attrName>
                                        </p:attrNameLst>
                                      </p:cBhvr>
                                      <p:to>
                                        <p:strVal val="visible"/>
                                      </p:to>
                                    </p:set>
                                    <p:anim calcmode="lin" valueType="num">
                                      <p:cBhvr>
                                        <p:cTn id="56" dur="1000" fill="hold"/>
                                        <p:tgtEl>
                                          <p:spTgt spid="4102"/>
                                        </p:tgtEl>
                                        <p:attrNameLst>
                                          <p:attrName>ppt_w</p:attrName>
                                        </p:attrNameLst>
                                      </p:cBhvr>
                                      <p:tavLst>
                                        <p:tav tm="0">
                                          <p:val>
                                            <p:fltVal val="0"/>
                                          </p:val>
                                        </p:tav>
                                        <p:tav tm="100000">
                                          <p:val>
                                            <p:strVal val="#ppt_w"/>
                                          </p:val>
                                        </p:tav>
                                      </p:tavLst>
                                    </p:anim>
                                    <p:anim calcmode="lin" valueType="num">
                                      <p:cBhvr>
                                        <p:cTn id="57" dur="1000" fill="hold"/>
                                        <p:tgtEl>
                                          <p:spTgt spid="4102"/>
                                        </p:tgtEl>
                                        <p:attrNameLst>
                                          <p:attrName>ppt_h</p:attrName>
                                        </p:attrNameLst>
                                      </p:cBhvr>
                                      <p:tavLst>
                                        <p:tav tm="0">
                                          <p:val>
                                            <p:fltVal val="0"/>
                                          </p:val>
                                        </p:tav>
                                        <p:tav tm="100000">
                                          <p:val>
                                            <p:strVal val="#ppt_h"/>
                                          </p:val>
                                        </p:tav>
                                      </p:tavLst>
                                    </p:anim>
                                    <p:anim calcmode="lin" valueType="num">
                                      <p:cBhvr>
                                        <p:cTn id="58"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xit" presetSubtype="21" fill="hold" grpId="0" nodeType="clickEffect">
                                  <p:stCondLst>
                                    <p:cond delay="0"/>
                                  </p:stCondLst>
                                  <p:childTnLst>
                                    <p:animEffect transition="out" filter="barn(inVertical)">
                                      <p:cBhvr>
                                        <p:cTn id="63" dur="500"/>
                                        <p:tgtEl>
                                          <p:spTgt spid="3">
                                            <p:txEl>
                                              <p:pRg st="0" end="0"/>
                                            </p:txEl>
                                          </p:spTgt>
                                        </p:tgtEl>
                                      </p:cBhvr>
                                    </p:animEffect>
                                    <p:set>
                                      <p:cBhvr>
                                        <p:cTn id="6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
                                            <p:txEl>
                                              <p:pRg st="1" end="1"/>
                                            </p:txEl>
                                          </p:spTgt>
                                        </p:tgtEl>
                                      </p:cBhvr>
                                    </p:animEffect>
                                    <p:set>
                                      <p:cBhvr>
                                        <p:cTn id="69"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331</TotalTime>
  <Words>3034</Words>
  <Application>Microsoft Office PowerPoint</Application>
  <PresentationFormat>Panorámica</PresentationFormat>
  <Paragraphs>659</Paragraphs>
  <Slides>28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Calibri Light</vt:lpstr>
      <vt:lpstr>Wingdings</vt:lpstr>
      <vt:lpstr>Tema de Office</vt:lpstr>
      <vt:lpstr>La geografía turística como variable en la planificación de destinos turísticos</vt:lpstr>
      <vt:lpstr>Contenidos de la presentación </vt:lpstr>
      <vt:lpstr>Presentación de PowerPoint</vt:lpstr>
      <vt:lpstr>Presentación de PowerPoint</vt:lpstr>
      <vt:lpstr>Recursos de uso turístico por paisajes </vt:lpstr>
      <vt:lpstr>Recursos de uso turísticos por paisajes</vt:lpstr>
      <vt:lpstr>Paisaje cultural urbano </vt:lpstr>
      <vt:lpstr>Gastronomía</vt:lpstr>
      <vt:lpstr>El buen pasado del turismo boliviano</vt:lpstr>
      <vt:lpstr>  ¿PUEDE SER LA CIUDAD DE POTOSÍ UN DESTINO TURÍSTICO?</vt:lpstr>
      <vt:lpstr>Elementos validantes  a considerar en un  destino turístico según diversos autores</vt:lpstr>
      <vt:lpstr>Presentación de PowerPoint</vt:lpstr>
      <vt:lpstr>Atributos patrimoniales del Departamento y ciudad de Potosí </vt:lpstr>
      <vt:lpstr>Presentación de PowerPoint</vt:lpstr>
      <vt:lpstr>Recursos patrimoniales con uso turístico ubicados en la ciudad de Potosí </vt:lpstr>
      <vt:lpstr>     Grado de conocimiento de los habitantes de Potosí de su entorno</vt:lpstr>
      <vt:lpstr>Presentación de PowerPoint</vt:lpstr>
      <vt:lpstr>Presentación de PowerPoint</vt:lpstr>
      <vt:lpstr>Gestión </vt:lpstr>
      <vt:lpstr>       Gestión es:  1.- “El término gestión es utilizado para referirse al conjunto de acciones, o diligencias que permiten la realización de cualquier actividad o deseo. Dicho de otra manera, una gestión se refiere a todos aquellos trámites que se realizan con la finalidad de resolver una situación o materializar un proyecto”.  2.- “La gestión es un conjunto de procedimientos y acciones que se llevan a cabo para lograr un determinado objetivo”.   3.-  “Este término hace la referencia a la administración de recursos, sea dentro de una institución estatal o privada, para alcanzar los objetivos propuestos por la misma”.   4.- “La gestión es el arte de saber lo que se quiere hacer y a continuación, hacerlo de la mejor manera y por el camino más eficiente”  5.- Es el proceso de estructurar y utilizar un conjunto de recursos orientados hacia el logro de metas, para llevar a cabo las tareas en un entorno organizacional”.</vt:lpstr>
      <vt:lpstr>Presentación de PowerPoint</vt:lpstr>
      <vt:lpstr>Presentación de PowerPoint</vt:lpstr>
      <vt:lpstr>Presentación de PowerPoint</vt:lpstr>
      <vt:lpstr>Presentación de PowerPoint</vt:lpstr>
      <vt:lpstr>Problemas y proposiciones caso Departamento y ciudad de Potosí  </vt:lpstr>
      <vt:lpstr>Presentación de PowerPoint</vt:lpstr>
      <vt:lpstr>Soñares a pie de cerro   Te he visto en imágenes que me envolvieron Vi tus ancestros y sus pensares Me habló el Inca de sus dominios Sentí tus pesares a la llegada del íbero conquistador Llantos, dolencias e indolencia Nació tu hija, la pródiga Potosí Creció al amparo de tus faldas Se embelleció con los tiempos coloniales Las bellezas que la engalan son símbolos del sincretismo La piedra tallada de tus templos enceguece por la maestría del tallador La plata dio fortuna y recorrió el mundo Luego el estaño y sus baronías Llego el caballo de hierro y se aceleró el pulso citadino Luego la crisis y el desgarro de tus habitantes   Potosí, ibas languideciendo, pero no podías borrar tu legado Llego el año que te reconocieron como patrimonio A todos, el orgullo hizo reconocerte como la ciudad que los acoge Tu gente amable y de arraigo como pocos Nacen estrellas en tu seno Ellas  y sus hijas han hecho su vida en tus dominios Orgullosas y sensibles, sabedoras de tus secretos Las veo y escucho en sus parlamentos y vivencias Caminan al son del viento y el resplandor de los andinos relámpagos Visten sus atavíos de antaño a los que no renuncian Estuve en la 10 de Noviembre, tu germen     Camine por callejones y mercados Comí manjares y helados  Termine en el cerro más rico del orbe No puedo irme sin agradecer a esas estrellas que me abrieron este portal  Guardo para mi el nombre de esas mujeres  Así eres Potosí, tierra generosa, valiente y orgullosa Cantaste el libertario llamado antes que naciera la República Gracias por abrirte a estos ojos  Te dejo con melancolía  Vivirás en mi mente hasta que el envase anatómico diga basta de lo terrenal No descanses, no te amilanes, sigue por tu senda imperial Fuiste, eres y serás una de las gemas preciosas de la corona Latinoamericana.   </vt:lpstr>
      <vt:lpstr>Muchas gracias por su tiempo y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geografía turística como variable en la planificación de destinos turísticos</dc:title>
  <dc:creator>Carmen Gloria Ríos Binimelis</dc:creator>
  <cp:lastModifiedBy>Gast{on Gaete Coddou</cp:lastModifiedBy>
  <cp:revision>39</cp:revision>
  <dcterms:created xsi:type="dcterms:W3CDTF">2021-09-05T22:59:22Z</dcterms:created>
  <dcterms:modified xsi:type="dcterms:W3CDTF">2021-09-22T22:21:51Z</dcterms:modified>
</cp:coreProperties>
</file>