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366" r:id="rId3"/>
    <p:sldId id="291" r:id="rId4"/>
    <p:sldId id="370" r:id="rId5"/>
    <p:sldId id="349" r:id="rId6"/>
    <p:sldId id="358" r:id="rId7"/>
    <p:sldId id="359" r:id="rId8"/>
    <p:sldId id="284" r:id="rId9"/>
    <p:sldId id="290" r:id="rId10"/>
    <p:sldId id="350" r:id="rId11"/>
    <p:sldId id="364" r:id="rId12"/>
    <p:sldId id="351" r:id="rId13"/>
    <p:sldId id="367" r:id="rId14"/>
    <p:sldId id="369" r:id="rId15"/>
    <p:sldId id="368" r:id="rId16"/>
    <p:sldId id="372" r:id="rId17"/>
    <p:sldId id="353" r:id="rId18"/>
    <p:sldId id="357" r:id="rId19"/>
    <p:sldId id="373" r:id="rId20"/>
  </p:sldIdLst>
  <p:sldSz cx="12192000" cy="6858000"/>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van Alonso Lopez Catalan (ivlopez)" initials="IALC(" lastIdx="3" clrIdx="0">
    <p:extLst>
      <p:ext uri="{19B8F6BF-5375-455C-9EA6-DF929625EA0E}">
        <p15:presenceInfo xmlns:p15="http://schemas.microsoft.com/office/powerpoint/2012/main" userId="Ivan Alonso Lopez Catalan (ivlope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061"/>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186" autoAdjust="0"/>
  </p:normalViewPr>
  <p:slideViewPr>
    <p:cSldViewPr snapToGrid="0">
      <p:cViewPr varScale="1">
        <p:scale>
          <a:sx n="68" d="100"/>
          <a:sy n="68" d="100"/>
        </p:scale>
        <p:origin x="84" y="52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17CBCD-948C-4757-B848-1AC39C1EDAA4}" type="datetimeFigureOut">
              <a:rPr lang="es-ES" smtClean="0"/>
              <a:t>20/04/2020</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BE54C0-75C6-4EC3-A9D2-C15F2662D73F}" type="slidenum">
              <a:rPr lang="es-ES" smtClean="0"/>
              <a:t>‹Nº›</a:t>
            </a:fld>
            <a:endParaRPr lang="es-ES"/>
          </a:p>
        </p:txBody>
      </p:sp>
    </p:spTree>
    <p:extLst>
      <p:ext uri="{BB962C8B-B14F-4D97-AF65-F5344CB8AC3E}">
        <p14:creationId xmlns:p14="http://schemas.microsoft.com/office/powerpoint/2010/main" val="2701805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63BE54C0-75C6-4EC3-A9D2-C15F2662D73F}" type="slidenum">
              <a:rPr lang="es-ES" smtClean="0"/>
              <a:t>3</a:t>
            </a:fld>
            <a:endParaRPr lang="es-ES"/>
          </a:p>
        </p:txBody>
      </p:sp>
    </p:spTree>
    <p:extLst>
      <p:ext uri="{BB962C8B-B14F-4D97-AF65-F5344CB8AC3E}">
        <p14:creationId xmlns:p14="http://schemas.microsoft.com/office/powerpoint/2010/main" val="1132323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L" dirty="0"/>
              <a:t>Distribución de estudiantes por decil</a:t>
            </a:r>
          </a:p>
        </p:txBody>
      </p:sp>
      <p:sp>
        <p:nvSpPr>
          <p:cNvPr id="4" name="Marcador de número de diapositiva 3"/>
          <p:cNvSpPr>
            <a:spLocks noGrp="1"/>
          </p:cNvSpPr>
          <p:nvPr>
            <p:ph type="sldNum" sz="quarter" idx="5"/>
          </p:nvPr>
        </p:nvSpPr>
        <p:spPr/>
        <p:txBody>
          <a:bodyPr/>
          <a:lstStyle/>
          <a:p>
            <a:fld id="{63BE54C0-75C6-4EC3-A9D2-C15F2662D73F}" type="slidenum">
              <a:rPr lang="es-ES" smtClean="0"/>
              <a:t>9</a:t>
            </a:fld>
            <a:endParaRPr lang="es-ES"/>
          </a:p>
        </p:txBody>
      </p:sp>
    </p:spTree>
    <p:extLst>
      <p:ext uri="{BB962C8B-B14F-4D97-AF65-F5344CB8AC3E}">
        <p14:creationId xmlns:p14="http://schemas.microsoft.com/office/powerpoint/2010/main" val="233733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L" dirty="0"/>
              <a:t>Distribución de estudiantes por decil</a:t>
            </a:r>
          </a:p>
        </p:txBody>
      </p:sp>
      <p:sp>
        <p:nvSpPr>
          <p:cNvPr id="4" name="Marcador de número de diapositiva 3"/>
          <p:cNvSpPr>
            <a:spLocks noGrp="1"/>
          </p:cNvSpPr>
          <p:nvPr>
            <p:ph type="sldNum" sz="quarter" idx="5"/>
          </p:nvPr>
        </p:nvSpPr>
        <p:spPr/>
        <p:txBody>
          <a:bodyPr/>
          <a:lstStyle/>
          <a:p>
            <a:fld id="{63BE54C0-75C6-4EC3-A9D2-C15F2662D73F}" type="slidenum">
              <a:rPr lang="es-ES" smtClean="0"/>
              <a:t>10</a:t>
            </a:fld>
            <a:endParaRPr lang="es-ES"/>
          </a:p>
        </p:txBody>
      </p:sp>
    </p:spTree>
    <p:extLst>
      <p:ext uri="{BB962C8B-B14F-4D97-AF65-F5344CB8AC3E}">
        <p14:creationId xmlns:p14="http://schemas.microsoft.com/office/powerpoint/2010/main" val="400581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L" dirty="0"/>
              <a:t>Distribución de estudiantes por decil</a:t>
            </a:r>
          </a:p>
        </p:txBody>
      </p:sp>
      <p:sp>
        <p:nvSpPr>
          <p:cNvPr id="4" name="Marcador de número de diapositiva 3"/>
          <p:cNvSpPr>
            <a:spLocks noGrp="1"/>
          </p:cNvSpPr>
          <p:nvPr>
            <p:ph type="sldNum" sz="quarter" idx="5"/>
          </p:nvPr>
        </p:nvSpPr>
        <p:spPr/>
        <p:txBody>
          <a:bodyPr/>
          <a:lstStyle/>
          <a:p>
            <a:fld id="{63BE54C0-75C6-4EC3-A9D2-C15F2662D73F}" type="slidenum">
              <a:rPr lang="es-ES" smtClean="0"/>
              <a:t>12</a:t>
            </a:fld>
            <a:endParaRPr lang="es-ES"/>
          </a:p>
        </p:txBody>
      </p:sp>
    </p:spTree>
    <p:extLst>
      <p:ext uri="{BB962C8B-B14F-4D97-AF65-F5344CB8AC3E}">
        <p14:creationId xmlns:p14="http://schemas.microsoft.com/office/powerpoint/2010/main" val="402233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L" dirty="0"/>
              <a:t>Distribución de estudiantes por decil</a:t>
            </a:r>
          </a:p>
        </p:txBody>
      </p:sp>
      <p:sp>
        <p:nvSpPr>
          <p:cNvPr id="4" name="Marcador de número de diapositiva 3"/>
          <p:cNvSpPr>
            <a:spLocks noGrp="1"/>
          </p:cNvSpPr>
          <p:nvPr>
            <p:ph type="sldNum" sz="quarter" idx="5"/>
          </p:nvPr>
        </p:nvSpPr>
        <p:spPr/>
        <p:txBody>
          <a:bodyPr/>
          <a:lstStyle/>
          <a:p>
            <a:fld id="{63BE54C0-75C6-4EC3-A9D2-C15F2662D73F}" type="slidenum">
              <a:rPr lang="es-ES" smtClean="0"/>
              <a:t>17</a:t>
            </a:fld>
            <a:endParaRPr lang="es-ES"/>
          </a:p>
        </p:txBody>
      </p:sp>
    </p:spTree>
    <p:extLst>
      <p:ext uri="{BB962C8B-B14F-4D97-AF65-F5344CB8AC3E}">
        <p14:creationId xmlns:p14="http://schemas.microsoft.com/office/powerpoint/2010/main" val="4090705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L" dirty="0"/>
              <a:t>Distribución de estudiantes por decil</a:t>
            </a:r>
          </a:p>
        </p:txBody>
      </p:sp>
      <p:sp>
        <p:nvSpPr>
          <p:cNvPr id="4" name="Marcador de número de diapositiva 3"/>
          <p:cNvSpPr>
            <a:spLocks noGrp="1"/>
          </p:cNvSpPr>
          <p:nvPr>
            <p:ph type="sldNum" sz="quarter" idx="5"/>
          </p:nvPr>
        </p:nvSpPr>
        <p:spPr/>
        <p:txBody>
          <a:bodyPr/>
          <a:lstStyle/>
          <a:p>
            <a:fld id="{63BE54C0-75C6-4EC3-A9D2-C15F2662D73F}" type="slidenum">
              <a:rPr lang="es-ES" smtClean="0"/>
              <a:t>18</a:t>
            </a:fld>
            <a:endParaRPr lang="es-ES"/>
          </a:p>
        </p:txBody>
      </p:sp>
    </p:spTree>
    <p:extLst>
      <p:ext uri="{BB962C8B-B14F-4D97-AF65-F5344CB8AC3E}">
        <p14:creationId xmlns:p14="http://schemas.microsoft.com/office/powerpoint/2010/main" val="1490326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914400" y="2130426"/>
            <a:ext cx="10363200" cy="1470025"/>
          </a:xfrm>
        </p:spPr>
        <p:txBody>
          <a:bodyPr/>
          <a:lstStyle/>
          <a:p>
            <a:r>
              <a:rPr lang="es-ES"/>
              <a:t>Haga clic para modificar el estilo de título del patrón</a:t>
            </a:r>
          </a:p>
        </p:txBody>
      </p:sp>
      <p:sp>
        <p:nvSpPr>
          <p:cNvPr id="3" name="Subtítu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B669960B-F6BC-4DCA-9847-C3499AD86933}" type="datetimeFigureOut">
              <a:rPr lang="es-ES" smtClean="0"/>
              <a:t>20/04/2020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AFE34D3-9F08-463C-A7D5-5EA9B523176E}" type="slidenum">
              <a:rPr lang="es-ES" smtClean="0"/>
              <a:t>‹Nº›</a:t>
            </a:fld>
            <a:endParaRPr lang="es-ES"/>
          </a:p>
        </p:txBody>
      </p:sp>
      <p:sp>
        <p:nvSpPr>
          <p:cNvPr id="9" name="Rectángulo 8"/>
          <p:cNvSpPr/>
          <p:nvPr/>
        </p:nvSpPr>
        <p:spPr>
          <a:xfrm>
            <a:off x="2509058" y="0"/>
            <a:ext cx="7173883" cy="174567"/>
          </a:xfrm>
          <a:prstGeom prst="rect">
            <a:avLst/>
          </a:prstGeom>
          <a:solidFill>
            <a:schemeClr val="accent1">
              <a:lumMod val="50000"/>
            </a:schemeClr>
          </a:solidFill>
          <a:ln>
            <a:solidFill>
              <a:schemeClr val="accent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049526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B669960B-F6BC-4DCA-9847-C3499AD86933}" type="datetimeFigureOut">
              <a:rPr lang="es-ES" smtClean="0"/>
              <a:t>20/04/2020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AFE34D3-9F08-463C-A7D5-5EA9B523176E}" type="slidenum">
              <a:rPr lang="es-ES" smtClean="0"/>
              <a:t>‹Nº›</a:t>
            </a:fld>
            <a:endParaRPr lang="es-ES"/>
          </a:p>
        </p:txBody>
      </p:sp>
      <p:sp>
        <p:nvSpPr>
          <p:cNvPr id="7" name="Rectángulo 6"/>
          <p:cNvSpPr/>
          <p:nvPr/>
        </p:nvSpPr>
        <p:spPr>
          <a:xfrm>
            <a:off x="4165601" y="6721476"/>
            <a:ext cx="8026400" cy="136524"/>
          </a:xfrm>
          <a:prstGeom prst="rect">
            <a:avLst/>
          </a:prstGeom>
          <a:solidFill>
            <a:schemeClr val="accent1">
              <a:lumMod val="50000"/>
            </a:schemeClr>
          </a:solidFill>
          <a:ln>
            <a:solidFill>
              <a:schemeClr val="accent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solidFill>
                  <a:schemeClr val="accent1">
                    <a:lumMod val="75000"/>
                  </a:schemeClr>
                </a:solidFill>
              </a:ln>
              <a:solidFill>
                <a:schemeClr val="accent1">
                  <a:lumMod val="75000"/>
                </a:schemeClr>
              </a:solidFill>
            </a:endParaRPr>
          </a:p>
        </p:txBody>
      </p:sp>
    </p:spTree>
    <p:extLst>
      <p:ext uri="{BB962C8B-B14F-4D97-AF65-F5344CB8AC3E}">
        <p14:creationId xmlns:p14="http://schemas.microsoft.com/office/powerpoint/2010/main" val="1469092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39"/>
            <a:ext cx="2743200" cy="5851525"/>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609600" y="274639"/>
            <a:ext cx="8026400" cy="585152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B669960B-F6BC-4DCA-9847-C3499AD86933}" type="datetimeFigureOut">
              <a:rPr lang="es-ES" smtClean="0"/>
              <a:t>20/04/2020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AFE34D3-9F08-463C-A7D5-5EA9B523176E}" type="slidenum">
              <a:rPr lang="es-ES" smtClean="0"/>
              <a:t>‹Nº›</a:t>
            </a:fld>
            <a:endParaRPr lang="es-ES"/>
          </a:p>
        </p:txBody>
      </p:sp>
      <p:sp>
        <p:nvSpPr>
          <p:cNvPr id="7" name="Rectángulo 6"/>
          <p:cNvSpPr/>
          <p:nvPr/>
        </p:nvSpPr>
        <p:spPr>
          <a:xfrm>
            <a:off x="4165601" y="6721476"/>
            <a:ext cx="8026400" cy="136524"/>
          </a:xfrm>
          <a:prstGeom prst="rect">
            <a:avLst/>
          </a:prstGeom>
          <a:solidFill>
            <a:schemeClr val="accent1">
              <a:lumMod val="50000"/>
            </a:schemeClr>
          </a:solidFill>
          <a:ln>
            <a:solidFill>
              <a:schemeClr val="accent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solidFill>
                  <a:schemeClr val="accent1">
                    <a:lumMod val="75000"/>
                  </a:schemeClr>
                </a:solidFill>
              </a:ln>
              <a:solidFill>
                <a:schemeClr val="accent1">
                  <a:lumMod val="75000"/>
                </a:schemeClr>
              </a:solidFill>
            </a:endParaRPr>
          </a:p>
        </p:txBody>
      </p:sp>
    </p:spTree>
    <p:extLst>
      <p:ext uri="{BB962C8B-B14F-4D97-AF65-F5344CB8AC3E}">
        <p14:creationId xmlns:p14="http://schemas.microsoft.com/office/powerpoint/2010/main" val="917090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1" y="274638"/>
            <a:ext cx="12192001" cy="730251"/>
          </a:xfrm>
          <a:solidFill>
            <a:schemeClr val="tx2">
              <a:lumMod val="75000"/>
            </a:schemeClr>
          </a:solidFill>
        </p:spPr>
        <p:txBody>
          <a:bodyPr>
            <a:normAutofit/>
          </a:bodyPr>
          <a:lstStyle>
            <a:lvl1pPr>
              <a:defRPr sz="3600" b="1">
                <a:solidFill>
                  <a:schemeClr val="bg1"/>
                </a:solidFill>
              </a:defRPr>
            </a:lvl1pPr>
          </a:lstStyle>
          <a:p>
            <a:r>
              <a:rPr lang="es-ES" dirty="0"/>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B669960B-F6BC-4DCA-9847-C3499AD86933}" type="datetimeFigureOut">
              <a:rPr lang="es-ES" smtClean="0"/>
              <a:t>20/04/2020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AFE34D3-9F08-463C-A7D5-5EA9B523176E}" type="slidenum">
              <a:rPr lang="es-ES" smtClean="0"/>
              <a:t>‹Nº›</a:t>
            </a:fld>
            <a:endParaRPr lang="es-ES"/>
          </a:p>
        </p:txBody>
      </p:sp>
      <p:sp>
        <p:nvSpPr>
          <p:cNvPr id="7" name="Rectángulo 6"/>
          <p:cNvSpPr/>
          <p:nvPr/>
        </p:nvSpPr>
        <p:spPr>
          <a:xfrm>
            <a:off x="4165601" y="6721476"/>
            <a:ext cx="8026400" cy="136524"/>
          </a:xfrm>
          <a:prstGeom prst="rect">
            <a:avLst/>
          </a:prstGeom>
          <a:solidFill>
            <a:schemeClr val="accent1">
              <a:lumMod val="50000"/>
            </a:schemeClr>
          </a:solidFill>
          <a:ln>
            <a:solidFill>
              <a:schemeClr val="accent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solidFill>
                  <a:schemeClr val="accent1">
                    <a:lumMod val="75000"/>
                  </a:schemeClr>
                </a:solidFill>
              </a:ln>
              <a:solidFill>
                <a:schemeClr val="accent1">
                  <a:lumMod val="75000"/>
                </a:schemeClr>
              </a:solidFill>
            </a:endParaRPr>
          </a:p>
        </p:txBody>
      </p:sp>
    </p:spTree>
    <p:extLst>
      <p:ext uri="{BB962C8B-B14F-4D97-AF65-F5344CB8AC3E}">
        <p14:creationId xmlns:p14="http://schemas.microsoft.com/office/powerpoint/2010/main" val="3857470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p>
        </p:txBody>
      </p:sp>
      <p:sp>
        <p:nvSpPr>
          <p:cNvPr id="3" name="Marcador de texto 2"/>
          <p:cNvSpPr>
            <a:spLocks noGrp="1"/>
          </p:cNvSpPr>
          <p:nvPr>
            <p:ph type="body" idx="1"/>
          </p:nvPr>
        </p:nvSpPr>
        <p:spPr>
          <a:xfrm>
            <a:off x="963084" y="2895828"/>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B669960B-F6BC-4DCA-9847-C3499AD86933}" type="datetimeFigureOut">
              <a:rPr lang="es-ES" smtClean="0"/>
              <a:t>20/04/2020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AFE34D3-9F08-463C-A7D5-5EA9B523176E}" type="slidenum">
              <a:rPr lang="es-ES" smtClean="0"/>
              <a:t>‹Nº›</a:t>
            </a:fld>
            <a:endParaRPr lang="es-ES"/>
          </a:p>
        </p:txBody>
      </p:sp>
      <p:sp>
        <p:nvSpPr>
          <p:cNvPr id="7" name="Rectángulo 6">
            <a:extLst>
              <a:ext uri="{FF2B5EF4-FFF2-40B4-BE49-F238E27FC236}">
                <a16:creationId xmlns:a16="http://schemas.microsoft.com/office/drawing/2014/main" id="{7E82F998-3673-4A65-8C4E-D8B183E1C7AB}"/>
              </a:ext>
            </a:extLst>
          </p:cNvPr>
          <p:cNvSpPr/>
          <p:nvPr userDrawn="1"/>
        </p:nvSpPr>
        <p:spPr>
          <a:xfrm>
            <a:off x="2059209" y="6721476"/>
            <a:ext cx="8026400" cy="136524"/>
          </a:xfrm>
          <a:prstGeom prst="rect">
            <a:avLst/>
          </a:prstGeom>
          <a:solidFill>
            <a:schemeClr val="accent1">
              <a:lumMod val="50000"/>
            </a:schemeClr>
          </a:solidFill>
          <a:ln>
            <a:solidFill>
              <a:schemeClr val="accent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solidFill>
                  <a:schemeClr val="accent1">
                    <a:lumMod val="75000"/>
                  </a:schemeClr>
                </a:solidFill>
              </a:ln>
              <a:solidFill>
                <a:schemeClr val="accent1">
                  <a:lumMod val="75000"/>
                </a:schemeClr>
              </a:solidFill>
            </a:endParaRPr>
          </a:p>
        </p:txBody>
      </p:sp>
    </p:spTree>
    <p:extLst>
      <p:ext uri="{BB962C8B-B14F-4D97-AF65-F5344CB8AC3E}">
        <p14:creationId xmlns:p14="http://schemas.microsoft.com/office/powerpoint/2010/main" val="654279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B669960B-F6BC-4DCA-9847-C3499AD86933}" type="datetimeFigureOut">
              <a:rPr lang="es-ES" smtClean="0"/>
              <a:t>20/04/2020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AFE34D3-9F08-463C-A7D5-5EA9B523176E}" type="slidenum">
              <a:rPr lang="es-ES" smtClean="0"/>
              <a:t>‹Nº›</a:t>
            </a:fld>
            <a:endParaRPr lang="es-ES"/>
          </a:p>
        </p:txBody>
      </p:sp>
      <p:sp>
        <p:nvSpPr>
          <p:cNvPr id="8" name="Rectángulo 7"/>
          <p:cNvSpPr/>
          <p:nvPr/>
        </p:nvSpPr>
        <p:spPr>
          <a:xfrm>
            <a:off x="4165601" y="6721476"/>
            <a:ext cx="8026400" cy="136524"/>
          </a:xfrm>
          <a:prstGeom prst="rect">
            <a:avLst/>
          </a:prstGeom>
          <a:solidFill>
            <a:schemeClr val="accent1">
              <a:lumMod val="50000"/>
            </a:schemeClr>
          </a:solidFill>
          <a:ln>
            <a:solidFill>
              <a:schemeClr val="accent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solidFill>
                  <a:schemeClr val="accent1">
                    <a:lumMod val="75000"/>
                  </a:schemeClr>
                </a:solidFill>
              </a:ln>
              <a:solidFill>
                <a:schemeClr val="accent1">
                  <a:lumMod val="75000"/>
                </a:schemeClr>
              </a:solidFill>
            </a:endParaRPr>
          </a:p>
        </p:txBody>
      </p:sp>
    </p:spTree>
    <p:extLst>
      <p:ext uri="{BB962C8B-B14F-4D97-AF65-F5344CB8AC3E}">
        <p14:creationId xmlns:p14="http://schemas.microsoft.com/office/powerpoint/2010/main" val="3539388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
              <a:t>Haga clic para modificar el estilo de título del patrón</a:t>
            </a:r>
          </a:p>
        </p:txBody>
      </p:sp>
      <p:sp>
        <p:nvSpPr>
          <p:cNvPr id="3" name="Marcador de tex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B669960B-F6BC-4DCA-9847-C3499AD86933}" type="datetimeFigureOut">
              <a:rPr lang="es-ES" smtClean="0"/>
              <a:t>20/04/2020</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AFE34D3-9F08-463C-A7D5-5EA9B523176E}" type="slidenum">
              <a:rPr lang="es-ES" smtClean="0"/>
              <a:t>‹Nº›</a:t>
            </a:fld>
            <a:endParaRPr lang="es-ES"/>
          </a:p>
        </p:txBody>
      </p:sp>
      <p:sp>
        <p:nvSpPr>
          <p:cNvPr id="10" name="Rectángulo 9"/>
          <p:cNvSpPr/>
          <p:nvPr/>
        </p:nvSpPr>
        <p:spPr>
          <a:xfrm>
            <a:off x="4165601" y="6721476"/>
            <a:ext cx="8026400" cy="136524"/>
          </a:xfrm>
          <a:prstGeom prst="rect">
            <a:avLst/>
          </a:prstGeom>
          <a:solidFill>
            <a:schemeClr val="accent1">
              <a:lumMod val="50000"/>
            </a:schemeClr>
          </a:solidFill>
          <a:ln>
            <a:solidFill>
              <a:schemeClr val="accent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solidFill>
                  <a:schemeClr val="accent1">
                    <a:lumMod val="75000"/>
                  </a:schemeClr>
                </a:solidFill>
              </a:ln>
              <a:solidFill>
                <a:schemeClr val="accent1">
                  <a:lumMod val="75000"/>
                </a:schemeClr>
              </a:solidFill>
            </a:endParaRPr>
          </a:p>
        </p:txBody>
      </p:sp>
    </p:spTree>
    <p:extLst>
      <p:ext uri="{BB962C8B-B14F-4D97-AF65-F5344CB8AC3E}">
        <p14:creationId xmlns:p14="http://schemas.microsoft.com/office/powerpoint/2010/main" val="2936430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B669960B-F6BC-4DCA-9847-C3499AD86933}" type="datetimeFigureOut">
              <a:rPr lang="es-ES" smtClean="0"/>
              <a:t>20/04/2020</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AFE34D3-9F08-463C-A7D5-5EA9B523176E}" type="slidenum">
              <a:rPr lang="es-ES" smtClean="0"/>
              <a:t>‹Nº›</a:t>
            </a:fld>
            <a:endParaRPr lang="es-ES"/>
          </a:p>
        </p:txBody>
      </p:sp>
      <p:sp>
        <p:nvSpPr>
          <p:cNvPr id="6" name="Rectángulo 5"/>
          <p:cNvSpPr/>
          <p:nvPr/>
        </p:nvSpPr>
        <p:spPr>
          <a:xfrm>
            <a:off x="4165601" y="6721476"/>
            <a:ext cx="8026400" cy="136524"/>
          </a:xfrm>
          <a:prstGeom prst="rect">
            <a:avLst/>
          </a:prstGeom>
          <a:solidFill>
            <a:schemeClr val="accent1">
              <a:lumMod val="50000"/>
            </a:schemeClr>
          </a:solidFill>
          <a:ln>
            <a:solidFill>
              <a:schemeClr val="accent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solidFill>
                  <a:schemeClr val="accent1">
                    <a:lumMod val="75000"/>
                  </a:schemeClr>
                </a:solidFill>
              </a:ln>
              <a:solidFill>
                <a:schemeClr val="accent1">
                  <a:lumMod val="75000"/>
                </a:schemeClr>
              </a:solidFill>
            </a:endParaRPr>
          </a:p>
        </p:txBody>
      </p:sp>
    </p:spTree>
    <p:extLst>
      <p:ext uri="{BB962C8B-B14F-4D97-AF65-F5344CB8AC3E}">
        <p14:creationId xmlns:p14="http://schemas.microsoft.com/office/powerpoint/2010/main" val="126351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669960B-F6BC-4DCA-9847-C3499AD86933}" type="datetimeFigureOut">
              <a:rPr lang="es-ES" smtClean="0"/>
              <a:t>20/04/2020</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AFE34D3-9F08-463C-A7D5-5EA9B523176E}" type="slidenum">
              <a:rPr lang="es-ES" smtClean="0"/>
              <a:t>‹Nº›</a:t>
            </a:fld>
            <a:endParaRPr lang="es-ES"/>
          </a:p>
        </p:txBody>
      </p:sp>
      <p:sp>
        <p:nvSpPr>
          <p:cNvPr id="5" name="Rectángulo 4"/>
          <p:cNvSpPr/>
          <p:nvPr/>
        </p:nvSpPr>
        <p:spPr>
          <a:xfrm>
            <a:off x="4165601" y="6721476"/>
            <a:ext cx="8026400" cy="136524"/>
          </a:xfrm>
          <a:prstGeom prst="rect">
            <a:avLst/>
          </a:prstGeom>
          <a:solidFill>
            <a:schemeClr val="accent1">
              <a:lumMod val="75000"/>
            </a:schemeClr>
          </a:solidFill>
          <a:ln>
            <a:solidFill>
              <a:schemeClr val="accent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solidFill>
                  <a:schemeClr val="accent1">
                    <a:lumMod val="75000"/>
                  </a:schemeClr>
                </a:solidFill>
              </a:ln>
              <a:solidFill>
                <a:schemeClr val="accent1">
                  <a:lumMod val="75000"/>
                </a:schemeClr>
              </a:solidFill>
            </a:endParaRPr>
          </a:p>
        </p:txBody>
      </p:sp>
    </p:spTree>
    <p:extLst>
      <p:ext uri="{BB962C8B-B14F-4D97-AF65-F5344CB8AC3E}">
        <p14:creationId xmlns:p14="http://schemas.microsoft.com/office/powerpoint/2010/main" val="641933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p>
        </p:txBody>
      </p:sp>
      <p:sp>
        <p:nvSpPr>
          <p:cNvPr id="3" name="Marcador de contenid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Marcador de fecha 4"/>
          <p:cNvSpPr>
            <a:spLocks noGrp="1"/>
          </p:cNvSpPr>
          <p:nvPr>
            <p:ph type="dt" sz="half" idx="10"/>
          </p:nvPr>
        </p:nvSpPr>
        <p:spPr/>
        <p:txBody>
          <a:bodyPr/>
          <a:lstStyle/>
          <a:p>
            <a:fld id="{B669960B-F6BC-4DCA-9847-C3499AD86933}" type="datetimeFigureOut">
              <a:rPr lang="es-ES" smtClean="0"/>
              <a:t>20/04/2020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AFE34D3-9F08-463C-A7D5-5EA9B523176E}" type="slidenum">
              <a:rPr lang="es-ES" smtClean="0"/>
              <a:t>‹Nº›</a:t>
            </a:fld>
            <a:endParaRPr lang="es-ES"/>
          </a:p>
        </p:txBody>
      </p:sp>
      <p:sp>
        <p:nvSpPr>
          <p:cNvPr id="8" name="Rectángulo 7"/>
          <p:cNvSpPr/>
          <p:nvPr/>
        </p:nvSpPr>
        <p:spPr>
          <a:xfrm>
            <a:off x="4165601" y="6721476"/>
            <a:ext cx="8026400" cy="136524"/>
          </a:xfrm>
          <a:prstGeom prst="rect">
            <a:avLst/>
          </a:prstGeom>
          <a:solidFill>
            <a:schemeClr val="accent1">
              <a:lumMod val="75000"/>
            </a:schemeClr>
          </a:solidFill>
          <a:ln>
            <a:solidFill>
              <a:schemeClr val="accent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solidFill>
                  <a:schemeClr val="accent1">
                    <a:lumMod val="75000"/>
                  </a:schemeClr>
                </a:solidFill>
              </a:ln>
              <a:solidFill>
                <a:schemeClr val="accent1">
                  <a:lumMod val="75000"/>
                </a:schemeClr>
              </a:solidFill>
            </a:endParaRPr>
          </a:p>
        </p:txBody>
      </p:sp>
    </p:spTree>
    <p:extLst>
      <p:ext uri="{BB962C8B-B14F-4D97-AF65-F5344CB8AC3E}">
        <p14:creationId xmlns:p14="http://schemas.microsoft.com/office/powerpoint/2010/main" val="3432387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p>
        </p:txBody>
      </p:sp>
      <p:sp>
        <p:nvSpPr>
          <p:cNvPr id="3" name="Marcador de posición de imagen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p>
        </p:txBody>
      </p:sp>
      <p:sp>
        <p:nvSpPr>
          <p:cNvPr id="4" name="Marcador de tex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Marcador de fecha 4"/>
          <p:cNvSpPr>
            <a:spLocks noGrp="1"/>
          </p:cNvSpPr>
          <p:nvPr>
            <p:ph type="dt" sz="half" idx="10"/>
          </p:nvPr>
        </p:nvSpPr>
        <p:spPr/>
        <p:txBody>
          <a:bodyPr/>
          <a:lstStyle/>
          <a:p>
            <a:fld id="{B669960B-F6BC-4DCA-9847-C3499AD86933}" type="datetimeFigureOut">
              <a:rPr lang="es-ES" smtClean="0"/>
              <a:t>20/04/2020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AFE34D3-9F08-463C-A7D5-5EA9B523176E}" type="slidenum">
              <a:rPr lang="es-ES" smtClean="0"/>
              <a:t>‹Nº›</a:t>
            </a:fld>
            <a:endParaRPr lang="es-ES"/>
          </a:p>
        </p:txBody>
      </p:sp>
      <p:sp>
        <p:nvSpPr>
          <p:cNvPr id="8" name="Rectángulo 7"/>
          <p:cNvSpPr/>
          <p:nvPr/>
        </p:nvSpPr>
        <p:spPr>
          <a:xfrm>
            <a:off x="4165601" y="6721476"/>
            <a:ext cx="8026400" cy="136524"/>
          </a:xfrm>
          <a:prstGeom prst="rect">
            <a:avLst/>
          </a:prstGeom>
          <a:solidFill>
            <a:schemeClr val="accent1">
              <a:lumMod val="50000"/>
            </a:schemeClr>
          </a:solidFill>
          <a:ln>
            <a:solidFill>
              <a:schemeClr val="accent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ln>
                <a:solidFill>
                  <a:schemeClr val="accent1">
                    <a:lumMod val="75000"/>
                  </a:schemeClr>
                </a:solidFill>
              </a:ln>
              <a:solidFill>
                <a:schemeClr val="accent1">
                  <a:lumMod val="75000"/>
                </a:schemeClr>
              </a:solidFill>
            </a:endParaRPr>
          </a:p>
        </p:txBody>
      </p:sp>
    </p:spTree>
    <p:extLst>
      <p:ext uri="{BB962C8B-B14F-4D97-AF65-F5344CB8AC3E}">
        <p14:creationId xmlns:p14="http://schemas.microsoft.com/office/powerpoint/2010/main" val="1037665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s-ES" dirty="0"/>
          </a:p>
        </p:txBody>
      </p:sp>
      <p:sp>
        <p:nvSpPr>
          <p:cNvPr id="4" name="Marcador de fecha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69960B-F6BC-4DCA-9847-C3499AD86933}" type="datetimeFigureOut">
              <a:rPr lang="es-ES" smtClean="0"/>
              <a:t>20/04/2020</a:t>
            </a:fld>
            <a:endParaRPr lang="es-ES"/>
          </a:p>
        </p:txBody>
      </p:sp>
      <p:sp>
        <p:nvSpPr>
          <p:cNvPr id="5" name="Marcador de pie de página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FE34D3-9F08-463C-A7D5-5EA9B523176E}" type="slidenum">
              <a:rPr lang="es-ES" smtClean="0"/>
              <a:t>‹Nº›</a:t>
            </a:fld>
            <a:endParaRPr lang="es-ES"/>
          </a:p>
        </p:txBody>
      </p:sp>
    </p:spTree>
    <p:extLst>
      <p:ext uri="{BB962C8B-B14F-4D97-AF65-F5344CB8AC3E}">
        <p14:creationId xmlns:p14="http://schemas.microsoft.com/office/powerpoint/2010/main" val="30960326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0D8DA7-622A-4136-BFF6-ED3B808B2758}"/>
              </a:ext>
            </a:extLst>
          </p:cNvPr>
          <p:cNvSpPr>
            <a:spLocks noGrp="1"/>
          </p:cNvSpPr>
          <p:nvPr>
            <p:ph type="ctrTitle"/>
          </p:nvPr>
        </p:nvSpPr>
        <p:spPr/>
        <p:txBody>
          <a:bodyPr>
            <a:noAutofit/>
          </a:bodyPr>
          <a:lstStyle/>
          <a:p>
            <a:r>
              <a:rPr lang="es-CL" sz="3600" b="1" dirty="0"/>
              <a:t>Proyecto de ley que dispone la suspensión del cobro de aranceles y derechos de matrícula por parte de instituciones de educación superior con ocasión de la pandemia de Covid-19</a:t>
            </a:r>
            <a:r>
              <a:rPr lang="es-CL" sz="3600" dirty="0"/>
              <a:t>. </a:t>
            </a:r>
          </a:p>
        </p:txBody>
      </p:sp>
      <p:sp>
        <p:nvSpPr>
          <p:cNvPr id="3" name="Subtítulo 2">
            <a:extLst>
              <a:ext uri="{FF2B5EF4-FFF2-40B4-BE49-F238E27FC236}">
                <a16:creationId xmlns:a16="http://schemas.microsoft.com/office/drawing/2014/main" id="{728E164B-2DB3-49F5-B237-D295BA0A92AF}"/>
              </a:ext>
            </a:extLst>
          </p:cNvPr>
          <p:cNvSpPr>
            <a:spLocks noGrp="1"/>
          </p:cNvSpPr>
          <p:nvPr>
            <p:ph type="subTitle" idx="1"/>
          </p:nvPr>
        </p:nvSpPr>
        <p:spPr>
          <a:xfrm>
            <a:off x="1828799" y="4365885"/>
            <a:ext cx="8874177" cy="1705131"/>
          </a:xfrm>
        </p:spPr>
        <p:txBody>
          <a:bodyPr>
            <a:normAutofit/>
          </a:bodyPr>
          <a:lstStyle/>
          <a:p>
            <a:r>
              <a:rPr lang="es-ES" sz="1800" dirty="0">
                <a:solidFill>
                  <a:schemeClr val="tx1"/>
                </a:solidFill>
              </a:rPr>
              <a:t>Dr. Ennio Vivaldi </a:t>
            </a:r>
            <a:r>
              <a:rPr lang="es-ES" sz="1800" dirty="0" err="1">
                <a:solidFill>
                  <a:schemeClr val="tx1"/>
                </a:solidFill>
              </a:rPr>
              <a:t>Véjar</a:t>
            </a:r>
            <a:endParaRPr lang="es-ES" sz="1800" dirty="0">
              <a:solidFill>
                <a:schemeClr val="tx1"/>
              </a:solidFill>
            </a:endParaRPr>
          </a:p>
          <a:p>
            <a:r>
              <a:rPr lang="es-ES" sz="1800" dirty="0">
                <a:solidFill>
                  <a:schemeClr val="tx1"/>
                </a:solidFill>
              </a:rPr>
              <a:t>Presidente</a:t>
            </a:r>
          </a:p>
          <a:p>
            <a:r>
              <a:rPr lang="es-ES" sz="1800" dirty="0">
                <a:solidFill>
                  <a:schemeClr val="tx1"/>
                </a:solidFill>
              </a:rPr>
              <a:t>Consorcio de Universidades del Estado</a:t>
            </a:r>
          </a:p>
          <a:p>
            <a:r>
              <a:rPr lang="es-ES" sz="1800" dirty="0">
                <a:solidFill>
                  <a:schemeClr val="tx1"/>
                </a:solidFill>
              </a:rPr>
              <a:t>Comisión de Educación de la Cámara de Diputados</a:t>
            </a:r>
          </a:p>
          <a:p>
            <a:r>
              <a:rPr lang="es-ES" sz="1800" dirty="0">
                <a:solidFill>
                  <a:schemeClr val="tx1"/>
                </a:solidFill>
              </a:rPr>
              <a:t>21 de abril 2020</a:t>
            </a:r>
            <a:endParaRPr lang="es-ES" sz="2400" dirty="0">
              <a:solidFill>
                <a:schemeClr val="tx1"/>
              </a:solidFill>
            </a:endParaRPr>
          </a:p>
        </p:txBody>
      </p:sp>
      <p:pic>
        <p:nvPicPr>
          <p:cNvPr id="4" name="Google Shape;95;p13">
            <a:extLst>
              <a:ext uri="{FF2B5EF4-FFF2-40B4-BE49-F238E27FC236}">
                <a16:creationId xmlns:a16="http://schemas.microsoft.com/office/drawing/2014/main" id="{BE28B724-23B2-4264-BE9C-25F926129B1F}"/>
              </a:ext>
            </a:extLst>
          </p:cNvPr>
          <p:cNvPicPr preferRelativeResize="0"/>
          <p:nvPr/>
        </p:nvPicPr>
        <p:blipFill>
          <a:blip r:embed="rId2">
            <a:alphaModFix/>
          </a:blip>
          <a:stretch>
            <a:fillRect/>
          </a:stretch>
        </p:blipFill>
        <p:spPr>
          <a:xfrm>
            <a:off x="9759843" y="112275"/>
            <a:ext cx="2248375" cy="1711375"/>
          </a:xfrm>
          <a:prstGeom prst="rect">
            <a:avLst/>
          </a:prstGeom>
          <a:noFill/>
          <a:ln>
            <a:noFill/>
          </a:ln>
        </p:spPr>
      </p:pic>
    </p:spTree>
    <p:extLst>
      <p:ext uri="{BB962C8B-B14F-4D97-AF65-F5344CB8AC3E}">
        <p14:creationId xmlns:p14="http://schemas.microsoft.com/office/powerpoint/2010/main" val="143189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A2025C-3057-40C3-9BED-9ABFC92BDCBB}"/>
              </a:ext>
            </a:extLst>
          </p:cNvPr>
          <p:cNvSpPr>
            <a:spLocks noGrp="1"/>
          </p:cNvSpPr>
          <p:nvPr>
            <p:ph type="title"/>
          </p:nvPr>
        </p:nvSpPr>
        <p:spPr/>
        <p:txBody>
          <a:bodyPr/>
          <a:lstStyle/>
          <a:p>
            <a:r>
              <a:rPr lang="es-CL" dirty="0"/>
              <a:t>Algunas medidas financieras</a:t>
            </a:r>
          </a:p>
        </p:txBody>
      </p:sp>
      <p:sp>
        <p:nvSpPr>
          <p:cNvPr id="3" name="Marcador de contenido 2">
            <a:extLst>
              <a:ext uri="{FF2B5EF4-FFF2-40B4-BE49-F238E27FC236}">
                <a16:creationId xmlns:a16="http://schemas.microsoft.com/office/drawing/2014/main" id="{A9F46A83-1C78-4CFD-AAA6-82012C028CFA}"/>
              </a:ext>
            </a:extLst>
          </p:cNvPr>
          <p:cNvSpPr>
            <a:spLocks noGrp="1"/>
          </p:cNvSpPr>
          <p:nvPr>
            <p:ph idx="1"/>
          </p:nvPr>
        </p:nvSpPr>
        <p:spPr>
          <a:xfrm>
            <a:off x="440788" y="1223889"/>
            <a:ext cx="11578148" cy="5525623"/>
          </a:xfrm>
        </p:spPr>
        <p:txBody>
          <a:bodyPr>
            <a:normAutofit fontScale="77500" lnSpcReduction="20000"/>
          </a:bodyPr>
          <a:lstStyle/>
          <a:p>
            <a:pPr marL="0" indent="0" algn="just">
              <a:spcAft>
                <a:spcPts val="1200"/>
              </a:spcAft>
              <a:buNone/>
            </a:pPr>
            <a:r>
              <a:rPr lang="es-CL" dirty="0"/>
              <a:t>Algunas medidas en las que es perfectamente factible avanzar hoy:</a:t>
            </a:r>
          </a:p>
          <a:p>
            <a:pPr lvl="1" algn="just">
              <a:spcAft>
                <a:spcPts val="600"/>
              </a:spcAft>
              <a:buFontTx/>
              <a:buChar char="-"/>
            </a:pPr>
            <a:r>
              <a:rPr lang="es-MX" b="1" dirty="0"/>
              <a:t>Flexibilizar las exigencias y trámites para el endeudamiento de largo plazo de las instituciones. </a:t>
            </a:r>
            <a:r>
              <a:rPr lang="es-MX" dirty="0"/>
              <a:t>Debe autorizarse el refinanciamiento de créditos existentes, para aprovechar las mejores tasas disponibles. Esto permitiría reducir considerablemente la carga financiera de las universidades.</a:t>
            </a:r>
          </a:p>
          <a:p>
            <a:pPr lvl="1" algn="just">
              <a:spcAft>
                <a:spcPts val="600"/>
              </a:spcAft>
              <a:buFontTx/>
              <a:buChar char="-"/>
            </a:pPr>
            <a:r>
              <a:rPr lang="es-MX" b="1" dirty="0"/>
              <a:t>Flexibilizar el uso de los recursos asociados a proyectos regionales y del plan de fortalecimiento </a:t>
            </a:r>
            <a:r>
              <a:rPr lang="es-MX" dirty="0"/>
              <a:t>que fueron autorizados el 2019 para ejecutarse en 2020. Atendida la contingencia, aquellas actividades y gastos que no podrán ser realizados debieran redestinarse a financiar los nuevos requerimientos, por ejemplo, la implementación de docencia on-line.</a:t>
            </a:r>
          </a:p>
          <a:p>
            <a:pPr lvl="1" algn="just">
              <a:spcAft>
                <a:spcPts val="600"/>
              </a:spcAft>
              <a:buFontTx/>
              <a:buChar char="-"/>
            </a:pPr>
            <a:r>
              <a:rPr lang="es-MX" b="1" dirty="0"/>
              <a:t>Revisar el reglamento del Mineduc que regula el uso de excedentes del Fondo Solidario. </a:t>
            </a:r>
            <a:r>
              <a:rPr lang="es-MX" dirty="0"/>
              <a:t>Hay al menos dos errores graves. </a:t>
            </a:r>
          </a:p>
          <a:p>
            <a:pPr lvl="2" algn="just">
              <a:spcAft>
                <a:spcPts val="600"/>
              </a:spcAft>
              <a:buFontTx/>
              <a:buChar char="-"/>
            </a:pPr>
            <a:r>
              <a:rPr lang="es-MX" sz="2800" dirty="0"/>
              <a:t>Calcula el porcentaje de excedentes que pueden ser utilizados sobre la base de las recuperaciones del 2019 y no sobre los excedentes totales de cada fondo.</a:t>
            </a:r>
          </a:p>
          <a:p>
            <a:pPr lvl="2" algn="just">
              <a:spcAft>
                <a:spcPts val="600"/>
              </a:spcAft>
              <a:buFontTx/>
              <a:buChar char="-"/>
            </a:pPr>
            <a:r>
              <a:rPr lang="es-MX" sz="2800" dirty="0"/>
              <a:t> No destina estos recursos a cubrir la brecha que afecta a las Universidades que era la finalidad establecida en la Ley de Presupuestos. </a:t>
            </a:r>
          </a:p>
          <a:p>
            <a:pPr lvl="2" algn="just">
              <a:spcAft>
                <a:spcPts val="600"/>
              </a:spcAft>
              <a:buFontTx/>
              <a:buChar char="-"/>
            </a:pPr>
            <a:endParaRPr lang="es-MX" dirty="0"/>
          </a:p>
          <a:p>
            <a:pPr lvl="2" algn="just">
              <a:spcAft>
                <a:spcPts val="600"/>
              </a:spcAft>
              <a:buFontTx/>
              <a:buChar char="-"/>
            </a:pPr>
            <a:endParaRPr lang="es-CL" dirty="0"/>
          </a:p>
        </p:txBody>
      </p:sp>
    </p:spTree>
    <p:extLst>
      <p:ext uri="{BB962C8B-B14F-4D97-AF65-F5344CB8AC3E}">
        <p14:creationId xmlns:p14="http://schemas.microsoft.com/office/powerpoint/2010/main" val="640083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BAF6A320-6A95-4126-AD08-CE3A6FD9F171}"/>
              </a:ext>
            </a:extLst>
          </p:cNvPr>
          <p:cNvSpPr txBox="1"/>
          <p:nvPr/>
        </p:nvSpPr>
        <p:spPr>
          <a:xfrm>
            <a:off x="942536" y="2649627"/>
            <a:ext cx="10719582" cy="646331"/>
          </a:xfrm>
          <a:prstGeom prst="rect">
            <a:avLst/>
          </a:prstGeom>
          <a:noFill/>
        </p:spPr>
        <p:txBody>
          <a:bodyPr wrap="square" rtlCol="0">
            <a:spAutoFit/>
          </a:bodyPr>
          <a:lstStyle/>
          <a:p>
            <a:r>
              <a:rPr lang="es-CL" sz="3600" dirty="0"/>
              <a:t>2. El rol de las universidades estatales ante la pandemia</a:t>
            </a:r>
          </a:p>
        </p:txBody>
      </p:sp>
    </p:spTree>
    <p:extLst>
      <p:ext uri="{BB962C8B-B14F-4D97-AF65-F5344CB8AC3E}">
        <p14:creationId xmlns:p14="http://schemas.microsoft.com/office/powerpoint/2010/main" val="1710881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A2025C-3057-40C3-9BED-9ABFC92BDCBB}"/>
              </a:ext>
            </a:extLst>
          </p:cNvPr>
          <p:cNvSpPr>
            <a:spLocks noGrp="1"/>
          </p:cNvSpPr>
          <p:nvPr>
            <p:ph type="title"/>
          </p:nvPr>
        </p:nvSpPr>
        <p:spPr/>
        <p:txBody>
          <a:bodyPr/>
          <a:lstStyle/>
          <a:p>
            <a:r>
              <a:rPr lang="es-CL" dirty="0"/>
              <a:t>Rol de las universidades estatales</a:t>
            </a:r>
          </a:p>
        </p:txBody>
      </p:sp>
      <p:sp>
        <p:nvSpPr>
          <p:cNvPr id="3" name="Marcador de contenido 2">
            <a:extLst>
              <a:ext uri="{FF2B5EF4-FFF2-40B4-BE49-F238E27FC236}">
                <a16:creationId xmlns:a16="http://schemas.microsoft.com/office/drawing/2014/main" id="{A9F46A83-1C78-4CFD-AAA6-82012C028CFA}"/>
              </a:ext>
            </a:extLst>
          </p:cNvPr>
          <p:cNvSpPr>
            <a:spLocks noGrp="1"/>
          </p:cNvSpPr>
          <p:nvPr>
            <p:ph idx="1"/>
          </p:nvPr>
        </p:nvSpPr>
        <p:spPr>
          <a:xfrm>
            <a:off x="609600" y="1364566"/>
            <a:ext cx="10972800" cy="5218795"/>
          </a:xfrm>
        </p:spPr>
        <p:txBody>
          <a:bodyPr>
            <a:normAutofit fontScale="92500"/>
          </a:bodyPr>
          <a:lstStyle/>
          <a:p>
            <a:pPr marL="0" indent="0" algn="just">
              <a:spcAft>
                <a:spcPts val="1200"/>
              </a:spcAft>
              <a:buNone/>
            </a:pPr>
            <a:r>
              <a:rPr lang="es-CL" dirty="0"/>
              <a:t>Todas las universidades estatales están realizando sus máximos esfuerzos por contribuir en diversos ámbitos a combatir esta pandemia.</a:t>
            </a:r>
          </a:p>
          <a:p>
            <a:pPr marL="0" indent="0" algn="just">
              <a:spcAft>
                <a:spcPts val="1200"/>
              </a:spcAft>
              <a:buNone/>
            </a:pPr>
            <a:r>
              <a:rPr lang="es-CL" dirty="0"/>
              <a:t>Nuestras instituciones han puesto al servicio del país su infraestructura, equipamiento y las más elevadas competencias científicas, profesionales  y técnicas de sus académicos y funcionarios, para que Chile pueda enfrentar la amenaza de salud más grave que ha vivido el mundo contemporáneo. </a:t>
            </a:r>
          </a:p>
          <a:p>
            <a:pPr marL="0" indent="0" algn="just">
              <a:spcAft>
                <a:spcPts val="1200"/>
              </a:spcAft>
              <a:buNone/>
            </a:pPr>
            <a:r>
              <a:rPr lang="es-CL" dirty="0"/>
              <a:t>Se han desarrollado múltiples iniciativas, replicadas por la mayor parte de las universidades estatales en todo el territorio nacional.</a:t>
            </a:r>
          </a:p>
        </p:txBody>
      </p:sp>
    </p:spTree>
    <p:extLst>
      <p:ext uri="{BB962C8B-B14F-4D97-AF65-F5344CB8AC3E}">
        <p14:creationId xmlns:p14="http://schemas.microsoft.com/office/powerpoint/2010/main" val="3538713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71D0AA-974A-4DCD-8E95-0C5C128D4E81}"/>
              </a:ext>
            </a:extLst>
          </p:cNvPr>
          <p:cNvSpPr>
            <a:spLocks noGrp="1"/>
          </p:cNvSpPr>
          <p:nvPr>
            <p:ph type="title"/>
          </p:nvPr>
        </p:nvSpPr>
        <p:spPr/>
        <p:txBody>
          <a:bodyPr/>
          <a:lstStyle/>
          <a:p>
            <a:r>
              <a:rPr lang="es-CL" dirty="0"/>
              <a:t>Rol de las universidades estatales (2)</a:t>
            </a:r>
          </a:p>
        </p:txBody>
      </p:sp>
      <p:sp>
        <p:nvSpPr>
          <p:cNvPr id="3" name="Marcador de contenido 2">
            <a:extLst>
              <a:ext uri="{FF2B5EF4-FFF2-40B4-BE49-F238E27FC236}">
                <a16:creationId xmlns:a16="http://schemas.microsoft.com/office/drawing/2014/main" id="{F29418A1-0003-44D4-A8AB-DD5A53144B63}"/>
              </a:ext>
            </a:extLst>
          </p:cNvPr>
          <p:cNvSpPr>
            <a:spLocks noGrp="1"/>
          </p:cNvSpPr>
          <p:nvPr>
            <p:ph idx="1"/>
          </p:nvPr>
        </p:nvSpPr>
        <p:spPr/>
        <p:txBody>
          <a:bodyPr>
            <a:normAutofit fontScale="85000" lnSpcReduction="10000"/>
          </a:bodyPr>
          <a:lstStyle/>
          <a:p>
            <a:pPr lvl="0"/>
            <a:r>
              <a:rPr lang="es-MX" dirty="0"/>
              <a:t>Laboratorios PCR en todo Chile para la detección del Covid-19. </a:t>
            </a:r>
          </a:p>
          <a:p>
            <a:pPr lvl="0"/>
            <a:r>
              <a:rPr lang="es-MX" dirty="0"/>
              <a:t>Fabricación de Mascarillas y Protectores faciales.</a:t>
            </a:r>
            <a:endParaRPr lang="es-CL" dirty="0"/>
          </a:p>
          <a:p>
            <a:pPr lvl="0"/>
            <a:r>
              <a:rPr lang="es-MX" dirty="0"/>
              <a:t>Fabricación de Prototipos de Ventiladores Mecánicos.</a:t>
            </a:r>
            <a:endParaRPr lang="es-CL" dirty="0"/>
          </a:p>
          <a:p>
            <a:pPr lvl="0"/>
            <a:r>
              <a:rPr lang="es-MX" dirty="0"/>
              <a:t>Integración de las Mesas Sociales Covid-19 nacional y regionales.</a:t>
            </a:r>
          </a:p>
          <a:p>
            <a:r>
              <a:rPr lang="es-ES_tradnl" dirty="0" err="1"/>
              <a:t>Microsimulaciones</a:t>
            </a:r>
            <a:r>
              <a:rPr lang="es-ES_tradnl" dirty="0"/>
              <a:t> de propagación del virus para evaluar medidas como el asilamiento social o cuarentena y fundamentar la toma de decisiones.</a:t>
            </a:r>
            <a:endParaRPr lang="es-CL" dirty="0"/>
          </a:p>
          <a:p>
            <a:pPr lvl="0"/>
            <a:r>
              <a:rPr lang="es-MX" dirty="0"/>
              <a:t>Plataforma Big Data ULS-COVID 19.</a:t>
            </a:r>
            <a:endParaRPr lang="es-CL" dirty="0"/>
          </a:p>
          <a:p>
            <a:pPr lvl="0"/>
            <a:r>
              <a:rPr lang="es-MX" dirty="0"/>
              <a:t>Encuesta regional y nacional online sobre síntomas y prácticas relacionadas al Covid-19.</a:t>
            </a:r>
            <a:endParaRPr lang="es-CL" dirty="0"/>
          </a:p>
          <a:p>
            <a:pPr lvl="0"/>
            <a:r>
              <a:rPr lang="es-MX" dirty="0"/>
              <a:t>Apoyo de Hospitales clínicos a regiones más afectadas por Covid-19.</a:t>
            </a:r>
            <a:endParaRPr lang="es-CL" dirty="0"/>
          </a:p>
          <a:p>
            <a:endParaRPr lang="es-CL" dirty="0"/>
          </a:p>
        </p:txBody>
      </p:sp>
    </p:spTree>
    <p:extLst>
      <p:ext uri="{BB962C8B-B14F-4D97-AF65-F5344CB8AC3E}">
        <p14:creationId xmlns:p14="http://schemas.microsoft.com/office/powerpoint/2010/main" val="3573893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6AED59-D0A2-46D3-8361-F06919BDDC8E}"/>
              </a:ext>
            </a:extLst>
          </p:cNvPr>
          <p:cNvSpPr>
            <a:spLocks noGrp="1"/>
          </p:cNvSpPr>
          <p:nvPr>
            <p:ph type="title"/>
          </p:nvPr>
        </p:nvSpPr>
        <p:spPr/>
        <p:txBody>
          <a:bodyPr/>
          <a:lstStyle/>
          <a:p>
            <a:r>
              <a:rPr lang="es-CL" dirty="0"/>
              <a:t>Rol de las universidades estatales (3)</a:t>
            </a:r>
          </a:p>
        </p:txBody>
      </p:sp>
      <p:sp>
        <p:nvSpPr>
          <p:cNvPr id="3" name="Marcador de contenido 2">
            <a:extLst>
              <a:ext uri="{FF2B5EF4-FFF2-40B4-BE49-F238E27FC236}">
                <a16:creationId xmlns:a16="http://schemas.microsoft.com/office/drawing/2014/main" id="{B3F9E3A1-D5FB-4EAC-BCF5-C32591563C9B}"/>
              </a:ext>
            </a:extLst>
          </p:cNvPr>
          <p:cNvSpPr>
            <a:spLocks noGrp="1"/>
          </p:cNvSpPr>
          <p:nvPr>
            <p:ph idx="1"/>
          </p:nvPr>
        </p:nvSpPr>
        <p:spPr/>
        <p:txBody>
          <a:bodyPr>
            <a:normAutofit fontScale="77500" lnSpcReduction="20000"/>
          </a:bodyPr>
          <a:lstStyle/>
          <a:p>
            <a:pPr fontAlgn="t"/>
            <a:r>
              <a:rPr lang="es-MX" dirty="0"/>
              <a:t>Traspaso de infraestructura universitaria para enfrentar avance del Covid-19</a:t>
            </a:r>
            <a:endParaRPr lang="es-CL" dirty="0"/>
          </a:p>
          <a:p>
            <a:pPr fontAlgn="t"/>
            <a:r>
              <a:rPr lang="es-MX" dirty="0"/>
              <a:t>Investigación de nuevo método de diagnóstico del Covid-19.</a:t>
            </a:r>
            <a:endParaRPr lang="es-CL" dirty="0"/>
          </a:p>
          <a:p>
            <a:pPr fontAlgn="t"/>
            <a:r>
              <a:rPr lang="es-MX" dirty="0"/>
              <a:t>Red internacional para recabar evidencia de Covid-19.</a:t>
            </a:r>
            <a:endParaRPr lang="es-CL" dirty="0"/>
          </a:p>
          <a:p>
            <a:pPr lvl="1" fontAlgn="t"/>
            <a:r>
              <a:rPr lang="es-MX" dirty="0"/>
              <a:t>Intercambio </a:t>
            </a:r>
            <a:r>
              <a:rPr lang="es-ES_tradnl" dirty="0"/>
              <a:t>de experiencias de equipos médicos con pares chinos.</a:t>
            </a:r>
            <a:endParaRPr lang="es-CL" dirty="0"/>
          </a:p>
          <a:p>
            <a:pPr fontAlgn="t"/>
            <a:r>
              <a:rPr lang="es-CL" dirty="0"/>
              <a:t>Estudio sobre áreas de más alta densidad de adultos mayores en Santiago.</a:t>
            </a:r>
          </a:p>
          <a:p>
            <a:pPr fontAlgn="t"/>
            <a:r>
              <a:rPr lang="es-CL" dirty="0"/>
              <a:t>Proyecto Multicéntrico sobre impacto Psicosocial del Covid-19.</a:t>
            </a:r>
          </a:p>
          <a:p>
            <a:pPr fontAlgn="t"/>
            <a:r>
              <a:rPr lang="es-ES_tradnl" dirty="0"/>
              <a:t>Creación de aplicación para dispositivos celulares, que garantice en tiempo real el cumplimiento de la cuarentena.</a:t>
            </a:r>
            <a:endParaRPr lang="es-CL" dirty="0"/>
          </a:p>
          <a:p>
            <a:pPr fontAlgn="t"/>
            <a:r>
              <a:rPr lang="es-ES_tradnl" dirty="0"/>
              <a:t>Traducción del material preventivo al </a:t>
            </a:r>
            <a:r>
              <a:rPr lang="es-ES_tradnl" dirty="0" err="1"/>
              <a:t>Kreol</a:t>
            </a:r>
            <a:r>
              <a:rPr lang="es-ES_tradnl" dirty="0"/>
              <a:t> para informar a la población haitiana.</a:t>
            </a:r>
            <a:endParaRPr lang="es-CL" dirty="0"/>
          </a:p>
          <a:p>
            <a:pPr fontAlgn="t"/>
            <a:r>
              <a:rPr lang="es-CL" dirty="0"/>
              <a:t>Diseño arquitectónico de módulo de recepción para pacientes Covid-19 en hospitales y consultorios.</a:t>
            </a:r>
          </a:p>
          <a:p>
            <a:pPr fontAlgn="t"/>
            <a:endParaRPr lang="es-CL" dirty="0"/>
          </a:p>
          <a:p>
            <a:pPr marL="0" indent="0">
              <a:buNone/>
            </a:pPr>
            <a:endParaRPr lang="es-CL" dirty="0"/>
          </a:p>
        </p:txBody>
      </p:sp>
    </p:spTree>
    <p:extLst>
      <p:ext uri="{BB962C8B-B14F-4D97-AF65-F5344CB8AC3E}">
        <p14:creationId xmlns:p14="http://schemas.microsoft.com/office/powerpoint/2010/main" val="2369905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71D0AA-974A-4DCD-8E95-0C5C128D4E81}"/>
              </a:ext>
            </a:extLst>
          </p:cNvPr>
          <p:cNvSpPr>
            <a:spLocks noGrp="1"/>
          </p:cNvSpPr>
          <p:nvPr>
            <p:ph type="title"/>
          </p:nvPr>
        </p:nvSpPr>
        <p:spPr/>
        <p:txBody>
          <a:bodyPr/>
          <a:lstStyle/>
          <a:p>
            <a:r>
              <a:rPr lang="es-CL" dirty="0"/>
              <a:t>Rol de las universidades estatales (4)</a:t>
            </a:r>
          </a:p>
        </p:txBody>
      </p:sp>
      <p:sp>
        <p:nvSpPr>
          <p:cNvPr id="3" name="Marcador de contenido 2">
            <a:extLst>
              <a:ext uri="{FF2B5EF4-FFF2-40B4-BE49-F238E27FC236}">
                <a16:creationId xmlns:a16="http://schemas.microsoft.com/office/drawing/2014/main" id="{F29418A1-0003-44D4-A8AB-DD5A53144B63}"/>
              </a:ext>
            </a:extLst>
          </p:cNvPr>
          <p:cNvSpPr>
            <a:spLocks noGrp="1"/>
          </p:cNvSpPr>
          <p:nvPr>
            <p:ph idx="1"/>
          </p:nvPr>
        </p:nvSpPr>
        <p:spPr/>
        <p:txBody>
          <a:bodyPr>
            <a:normAutofit fontScale="85000" lnSpcReduction="20000"/>
          </a:bodyPr>
          <a:lstStyle/>
          <a:p>
            <a:pPr fontAlgn="t"/>
            <a:r>
              <a:rPr lang="es-MX" dirty="0"/>
              <a:t>Apoyo al MINEDUC en entrega de conocimientos para la educación a distancia. </a:t>
            </a:r>
            <a:endParaRPr lang="es-CL" dirty="0"/>
          </a:p>
          <a:p>
            <a:pPr fontAlgn="t"/>
            <a:r>
              <a:rPr lang="es-MX" dirty="0"/>
              <a:t>Elaboración de documento “Salud Mental en tiempos de Pandemia” por encargo de la Mesa Social Covid19 del Ministerio del Interior.</a:t>
            </a:r>
            <a:endParaRPr lang="es-CL" dirty="0"/>
          </a:p>
          <a:p>
            <a:pPr fontAlgn="t"/>
            <a:r>
              <a:rPr lang="es-ES_tradnl" dirty="0"/>
              <a:t>Reorganización del Hospital Clínico de la Universidad de Chile para dar la mejor respuesta a la emergencia sanitaria.</a:t>
            </a:r>
            <a:endParaRPr lang="es-CL" dirty="0"/>
          </a:p>
          <a:p>
            <a:pPr fontAlgn="t"/>
            <a:r>
              <a:rPr lang="es-ES_tradnl" dirty="0"/>
              <a:t>Implementación de </a:t>
            </a:r>
            <a:r>
              <a:rPr lang="es-ES_tradnl" dirty="0" err="1"/>
              <a:t>vacunatorio</a:t>
            </a:r>
            <a:r>
              <a:rPr lang="es-ES_tradnl" dirty="0"/>
              <a:t> contra la influenza. </a:t>
            </a:r>
            <a:endParaRPr lang="es-CL" dirty="0"/>
          </a:p>
          <a:p>
            <a:r>
              <a:rPr lang="es-ES_tradnl" dirty="0"/>
              <a:t>Disponibilidad de laboratorio y personal académico para la elaboración de alcohol gel como elemento de prevención. </a:t>
            </a:r>
            <a:endParaRPr lang="es-CL" dirty="0"/>
          </a:p>
          <a:p>
            <a:pPr fontAlgn="t"/>
            <a:r>
              <a:rPr lang="es-ES_tradnl" dirty="0"/>
              <a:t>Diseño de cursos para el mejoramiento inmunológico frente al COVID-19 y en primeros auxilios, mediante plataforma de </a:t>
            </a:r>
            <a:r>
              <a:rPr lang="es-ES_tradnl" dirty="0" err="1"/>
              <a:t>teleformación</a:t>
            </a:r>
            <a:r>
              <a:rPr lang="es-ES_tradnl" dirty="0"/>
              <a:t> comunitaria. </a:t>
            </a:r>
            <a:endParaRPr lang="es-CL" dirty="0"/>
          </a:p>
          <a:p>
            <a:endParaRPr lang="es-CL" dirty="0"/>
          </a:p>
        </p:txBody>
      </p:sp>
    </p:spTree>
    <p:extLst>
      <p:ext uri="{BB962C8B-B14F-4D97-AF65-F5344CB8AC3E}">
        <p14:creationId xmlns:p14="http://schemas.microsoft.com/office/powerpoint/2010/main" val="1602722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71D0AA-974A-4DCD-8E95-0C5C128D4E81}"/>
              </a:ext>
            </a:extLst>
          </p:cNvPr>
          <p:cNvSpPr>
            <a:spLocks noGrp="1"/>
          </p:cNvSpPr>
          <p:nvPr>
            <p:ph type="title"/>
          </p:nvPr>
        </p:nvSpPr>
        <p:spPr/>
        <p:txBody>
          <a:bodyPr/>
          <a:lstStyle/>
          <a:p>
            <a:r>
              <a:rPr lang="es-CL" dirty="0"/>
              <a:t>Rol de las universidades estatales (5)</a:t>
            </a:r>
          </a:p>
        </p:txBody>
      </p:sp>
      <p:sp>
        <p:nvSpPr>
          <p:cNvPr id="5" name="Marcador de contenido 4">
            <a:extLst>
              <a:ext uri="{FF2B5EF4-FFF2-40B4-BE49-F238E27FC236}">
                <a16:creationId xmlns:a16="http://schemas.microsoft.com/office/drawing/2014/main" id="{7E5AA989-AD20-4C05-9C0A-2212D56968F0}"/>
              </a:ext>
            </a:extLst>
          </p:cNvPr>
          <p:cNvSpPr>
            <a:spLocks noGrp="1"/>
          </p:cNvSpPr>
          <p:nvPr>
            <p:ph idx="1"/>
          </p:nvPr>
        </p:nvSpPr>
        <p:spPr/>
        <p:txBody>
          <a:bodyPr/>
          <a:lstStyle/>
          <a:p>
            <a:pPr marL="0" indent="0">
              <a:buNone/>
            </a:pPr>
            <a:r>
              <a:rPr lang="es-CL" dirty="0"/>
              <a:t>Las universidades estatales están comprometidas en la mitigación y superación de la pandemia a nivel nacional y regional, poniendo a disposición del país todas sus capacidades para enfrentarla. </a:t>
            </a:r>
          </a:p>
          <a:p>
            <a:pPr marL="0" indent="0">
              <a:buNone/>
            </a:pPr>
            <a:r>
              <a:rPr lang="es-CL" dirty="0"/>
              <a:t>Seguiremos aportando a través de la investigación, el análisis de datos y la creación del conocimiento necesario para la toma de decisiones por parte de las autoridades.</a:t>
            </a:r>
          </a:p>
          <a:p>
            <a:endParaRPr lang="es-ES" dirty="0"/>
          </a:p>
        </p:txBody>
      </p:sp>
    </p:spTree>
    <p:extLst>
      <p:ext uri="{BB962C8B-B14F-4D97-AF65-F5344CB8AC3E}">
        <p14:creationId xmlns:p14="http://schemas.microsoft.com/office/powerpoint/2010/main" val="1379075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A2025C-3057-40C3-9BED-9ABFC92BDCBB}"/>
              </a:ext>
            </a:extLst>
          </p:cNvPr>
          <p:cNvSpPr>
            <a:spLocks noGrp="1"/>
          </p:cNvSpPr>
          <p:nvPr>
            <p:ph type="title"/>
          </p:nvPr>
        </p:nvSpPr>
        <p:spPr/>
        <p:txBody>
          <a:bodyPr/>
          <a:lstStyle/>
          <a:p>
            <a:r>
              <a:rPr lang="es-CL" dirty="0"/>
              <a:t>Conclusiones</a:t>
            </a:r>
          </a:p>
        </p:txBody>
      </p:sp>
      <p:sp>
        <p:nvSpPr>
          <p:cNvPr id="3" name="Marcador de contenido 2">
            <a:extLst>
              <a:ext uri="{FF2B5EF4-FFF2-40B4-BE49-F238E27FC236}">
                <a16:creationId xmlns:a16="http://schemas.microsoft.com/office/drawing/2014/main" id="{A9F46A83-1C78-4CFD-AAA6-82012C028CFA}"/>
              </a:ext>
            </a:extLst>
          </p:cNvPr>
          <p:cNvSpPr>
            <a:spLocks noGrp="1"/>
          </p:cNvSpPr>
          <p:nvPr>
            <p:ph idx="1"/>
          </p:nvPr>
        </p:nvSpPr>
        <p:spPr>
          <a:xfrm>
            <a:off x="609600" y="1364566"/>
            <a:ext cx="10972800" cy="5218795"/>
          </a:xfrm>
        </p:spPr>
        <p:txBody>
          <a:bodyPr>
            <a:normAutofit fontScale="77500" lnSpcReduction="20000"/>
          </a:bodyPr>
          <a:lstStyle/>
          <a:p>
            <a:pPr marL="0" indent="0" algn="just">
              <a:spcAft>
                <a:spcPts val="1200"/>
              </a:spcAft>
              <a:buNone/>
            </a:pPr>
            <a:r>
              <a:rPr lang="es-CL" dirty="0"/>
              <a:t>En el actual contexto, y dada la estructura de nuestro sistema de educación superior y su financiamiento, se pondría en serio riesgo la sustentabilidad de las universidades estatales si ellas no tuvieran acceso a los recursos provenientes de  los aranceles.</a:t>
            </a:r>
          </a:p>
          <a:p>
            <a:pPr marL="0" indent="0" algn="just">
              <a:spcAft>
                <a:spcPts val="1200"/>
              </a:spcAft>
              <a:buNone/>
            </a:pPr>
            <a:r>
              <a:rPr lang="es-CL" dirty="0"/>
              <a:t>En este sentido, consideramos esencial que las señoras y los señores diputados puedan revisar el informe elaborado por el Consejo de Rectores que da cuenta de los impactos financieros a los que se encuentran  sujetas las Universidades Estatales.</a:t>
            </a:r>
          </a:p>
          <a:p>
            <a:pPr marL="0" indent="0" algn="just">
              <a:spcAft>
                <a:spcPts val="1200"/>
              </a:spcAft>
              <a:buNone/>
            </a:pPr>
            <a:r>
              <a:rPr lang="es-CL" dirty="0"/>
              <a:t>Se ha planteado un eventual problema de constitucionalidad de este proyecto de ley al regular materias que corresponden a iniciativa exclusiva del Presidente de la República. </a:t>
            </a:r>
          </a:p>
          <a:p>
            <a:pPr marL="0" indent="0" algn="just">
              <a:spcAft>
                <a:spcPts val="1200"/>
              </a:spcAft>
              <a:buNone/>
            </a:pPr>
            <a:r>
              <a:rPr lang="es-CL" dirty="0"/>
              <a:t>Independiente de lo anterior, nosotros como universidades estatales queremos explicitar que existe un principio que impide renunciar a los ingresos que le corresponden en conformidad a la normativa vigente. </a:t>
            </a:r>
          </a:p>
        </p:txBody>
      </p:sp>
    </p:spTree>
    <p:extLst>
      <p:ext uri="{BB962C8B-B14F-4D97-AF65-F5344CB8AC3E}">
        <p14:creationId xmlns:p14="http://schemas.microsoft.com/office/powerpoint/2010/main" val="4255215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A2025C-3057-40C3-9BED-9ABFC92BDCBB}"/>
              </a:ext>
            </a:extLst>
          </p:cNvPr>
          <p:cNvSpPr>
            <a:spLocks noGrp="1"/>
          </p:cNvSpPr>
          <p:nvPr>
            <p:ph type="title"/>
          </p:nvPr>
        </p:nvSpPr>
        <p:spPr/>
        <p:txBody>
          <a:bodyPr/>
          <a:lstStyle/>
          <a:p>
            <a:r>
              <a:rPr lang="es-CL" dirty="0"/>
              <a:t>Conclusiones</a:t>
            </a:r>
          </a:p>
        </p:txBody>
      </p:sp>
      <p:sp>
        <p:nvSpPr>
          <p:cNvPr id="3" name="Marcador de contenido 2">
            <a:extLst>
              <a:ext uri="{FF2B5EF4-FFF2-40B4-BE49-F238E27FC236}">
                <a16:creationId xmlns:a16="http://schemas.microsoft.com/office/drawing/2014/main" id="{A9F46A83-1C78-4CFD-AAA6-82012C028CFA}"/>
              </a:ext>
            </a:extLst>
          </p:cNvPr>
          <p:cNvSpPr>
            <a:spLocks noGrp="1"/>
          </p:cNvSpPr>
          <p:nvPr>
            <p:ph idx="1"/>
          </p:nvPr>
        </p:nvSpPr>
        <p:spPr>
          <a:xfrm>
            <a:off x="609600" y="1364566"/>
            <a:ext cx="10972800" cy="5218795"/>
          </a:xfrm>
        </p:spPr>
        <p:txBody>
          <a:bodyPr>
            <a:normAutofit fontScale="92500" lnSpcReduction="20000"/>
          </a:bodyPr>
          <a:lstStyle/>
          <a:p>
            <a:pPr marL="0" indent="0" algn="just">
              <a:spcAft>
                <a:spcPts val="1200"/>
              </a:spcAft>
              <a:buNone/>
            </a:pPr>
            <a:r>
              <a:rPr lang="es-CL" dirty="0"/>
              <a:t>Sin perjuicio de la importancia de los puntos anteriores, lo que es necesario recalcar con más fuerza son tres cosas:</a:t>
            </a:r>
          </a:p>
          <a:p>
            <a:pPr algn="just">
              <a:spcAft>
                <a:spcPts val="1200"/>
              </a:spcAft>
              <a:buFontTx/>
              <a:buChar char="-"/>
            </a:pPr>
            <a:r>
              <a:rPr lang="es-CL" dirty="0"/>
              <a:t>Las universidades estatales siempre privilegiarán la continuidad académica de sus estudiantes y en ningún caso la sujetarán o subordinarán al cumplimiento de obligaciones económicas.</a:t>
            </a:r>
          </a:p>
          <a:p>
            <a:pPr algn="just">
              <a:spcAft>
                <a:spcPts val="1200"/>
              </a:spcAft>
              <a:buFontTx/>
              <a:buChar char="-"/>
            </a:pPr>
            <a:r>
              <a:rPr lang="es-CL" dirty="0"/>
              <a:t>Las universidades estatales continuarán –tal como lo han hecho hasta hoy- cumpliendo con su función pública y aportando sus conocimientos y experiencia al bien del país y de todos los chilenos. </a:t>
            </a:r>
          </a:p>
          <a:p>
            <a:pPr algn="just">
              <a:spcAft>
                <a:spcPts val="1200"/>
              </a:spcAft>
              <a:buFontTx/>
              <a:buChar char="-"/>
            </a:pPr>
            <a:r>
              <a:rPr lang="es-CL" dirty="0"/>
              <a:t>Para cumplir estos objetivos, es necesario retomar </a:t>
            </a:r>
            <a:r>
              <a:rPr lang="es-MX" dirty="0"/>
              <a:t>la discusión sobre un nuevo sistema de financiamiento que permita abordar un proyecto universitario estatal de largo plazo.</a:t>
            </a:r>
            <a:endParaRPr lang="es-CL" dirty="0"/>
          </a:p>
        </p:txBody>
      </p:sp>
    </p:spTree>
    <p:extLst>
      <p:ext uri="{BB962C8B-B14F-4D97-AF65-F5344CB8AC3E}">
        <p14:creationId xmlns:p14="http://schemas.microsoft.com/office/powerpoint/2010/main" val="3298690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D88B7F-795D-4F0F-BFE9-9392D760121C}"/>
              </a:ext>
            </a:extLst>
          </p:cNvPr>
          <p:cNvSpPr>
            <a:spLocks noGrp="1"/>
          </p:cNvSpPr>
          <p:nvPr>
            <p:ph type="title"/>
          </p:nvPr>
        </p:nvSpPr>
        <p:spPr/>
        <p:txBody>
          <a:bodyPr/>
          <a:lstStyle/>
          <a:p>
            <a:r>
              <a:rPr lang="es-CL" dirty="0"/>
              <a:t>Mensaje final</a:t>
            </a:r>
            <a:endParaRPr lang="es-ES" dirty="0"/>
          </a:p>
        </p:txBody>
      </p:sp>
      <p:sp>
        <p:nvSpPr>
          <p:cNvPr id="3" name="Marcador de contenido 2">
            <a:extLst>
              <a:ext uri="{FF2B5EF4-FFF2-40B4-BE49-F238E27FC236}">
                <a16:creationId xmlns:a16="http://schemas.microsoft.com/office/drawing/2014/main" id="{0F2F1BF0-A413-4BAA-AFA0-4BF442F70966}"/>
              </a:ext>
            </a:extLst>
          </p:cNvPr>
          <p:cNvSpPr>
            <a:spLocks noGrp="1"/>
          </p:cNvSpPr>
          <p:nvPr>
            <p:ph idx="1"/>
          </p:nvPr>
        </p:nvSpPr>
        <p:spPr>
          <a:xfrm>
            <a:off x="617349" y="1824927"/>
            <a:ext cx="10673166" cy="3583982"/>
          </a:xfrm>
        </p:spPr>
        <p:txBody>
          <a:bodyPr/>
          <a:lstStyle/>
          <a:p>
            <a:pPr marL="0" indent="0">
              <a:buNone/>
            </a:pPr>
            <a:r>
              <a:rPr lang="es-CL" sz="3600" dirty="0"/>
              <a:t>Una catástrofe como esta pandemia hace evidente las fallas estructurales de los sistemas afectados.</a:t>
            </a:r>
          </a:p>
          <a:p>
            <a:pPr marL="0" indent="0">
              <a:buNone/>
            </a:pPr>
            <a:endParaRPr lang="es-CL" sz="3600" dirty="0"/>
          </a:p>
          <a:p>
            <a:pPr marL="0" indent="0">
              <a:buNone/>
            </a:pPr>
            <a:r>
              <a:rPr lang="es-CL" sz="3600" dirty="0"/>
              <a:t>Debemos aprender de las fragilidades constatadas y proponer cambios estructurales para el futuro.</a:t>
            </a:r>
          </a:p>
          <a:p>
            <a:endParaRPr lang="es-ES" dirty="0"/>
          </a:p>
        </p:txBody>
      </p:sp>
    </p:spTree>
    <p:extLst>
      <p:ext uri="{BB962C8B-B14F-4D97-AF65-F5344CB8AC3E}">
        <p14:creationId xmlns:p14="http://schemas.microsoft.com/office/powerpoint/2010/main" val="3896276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BAF6A320-6A95-4126-AD08-CE3A6FD9F171}"/>
              </a:ext>
            </a:extLst>
          </p:cNvPr>
          <p:cNvSpPr txBox="1"/>
          <p:nvPr/>
        </p:nvSpPr>
        <p:spPr>
          <a:xfrm>
            <a:off x="3235896" y="2548888"/>
            <a:ext cx="8116529" cy="646331"/>
          </a:xfrm>
          <a:prstGeom prst="rect">
            <a:avLst/>
          </a:prstGeom>
          <a:noFill/>
        </p:spPr>
        <p:txBody>
          <a:bodyPr wrap="square" rtlCol="0">
            <a:spAutoFit/>
          </a:bodyPr>
          <a:lstStyle/>
          <a:p>
            <a:r>
              <a:rPr lang="es-CL" sz="3600" dirty="0"/>
              <a:t>1. El impacto de la crisis</a:t>
            </a:r>
          </a:p>
        </p:txBody>
      </p:sp>
    </p:spTree>
    <p:extLst>
      <p:ext uri="{BB962C8B-B14F-4D97-AF65-F5344CB8AC3E}">
        <p14:creationId xmlns:p14="http://schemas.microsoft.com/office/powerpoint/2010/main" val="3867494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438177-B6A3-49B3-8CC4-34637EE9AAE3}"/>
              </a:ext>
            </a:extLst>
          </p:cNvPr>
          <p:cNvSpPr>
            <a:spLocks noGrp="1"/>
          </p:cNvSpPr>
          <p:nvPr>
            <p:ph type="title"/>
          </p:nvPr>
        </p:nvSpPr>
        <p:spPr/>
        <p:txBody>
          <a:bodyPr>
            <a:normAutofit/>
          </a:bodyPr>
          <a:lstStyle/>
          <a:p>
            <a:r>
              <a:rPr lang="es-CL" dirty="0"/>
              <a:t>Contexto específico de las universidades estatales</a:t>
            </a:r>
          </a:p>
        </p:txBody>
      </p:sp>
      <p:sp>
        <p:nvSpPr>
          <p:cNvPr id="3" name="Marcador de contenido 2">
            <a:extLst>
              <a:ext uri="{FF2B5EF4-FFF2-40B4-BE49-F238E27FC236}">
                <a16:creationId xmlns:a16="http://schemas.microsoft.com/office/drawing/2014/main" id="{E8161D82-4A88-4E87-A5AC-211DD6521B61}"/>
              </a:ext>
            </a:extLst>
          </p:cNvPr>
          <p:cNvSpPr>
            <a:spLocks noGrp="1"/>
          </p:cNvSpPr>
          <p:nvPr>
            <p:ph idx="1"/>
          </p:nvPr>
        </p:nvSpPr>
        <p:spPr>
          <a:xfrm>
            <a:off x="609598" y="1318847"/>
            <a:ext cx="11193195" cy="5138224"/>
          </a:xfrm>
        </p:spPr>
        <p:txBody>
          <a:bodyPr>
            <a:normAutofit fontScale="92500" lnSpcReduction="10000"/>
          </a:bodyPr>
          <a:lstStyle/>
          <a:p>
            <a:pPr algn="just">
              <a:spcAft>
                <a:spcPts val="1200"/>
              </a:spcAft>
            </a:pPr>
            <a:r>
              <a:rPr lang="es-CL" dirty="0"/>
              <a:t>La gravedad de la crisis provocada por la pandemia de Covid-19 ha impactado fuertemente en la situación económica de las familias reduciendo de manera sobreviniente su capacidad de pago de los aranceles de educación superior.</a:t>
            </a:r>
          </a:p>
          <a:p>
            <a:pPr algn="just">
              <a:spcAft>
                <a:spcPts val="1200"/>
              </a:spcAft>
            </a:pPr>
            <a:r>
              <a:rPr lang="es-CL" dirty="0"/>
              <a:t>Esta situación es especialmente dramática en un sistema como el nuestro que se estructura sobre la base del financiamiento por aranceles. En un exceso de este absurdo las universidades que pertenecen al Estado no escapan a este sistema. Por su carácter público estas instituciones debiesen contar con una estructura de financiamiento que mantuviese a sus estudiantes resguardados de estas contingencias.</a:t>
            </a:r>
          </a:p>
          <a:p>
            <a:pPr algn="just"/>
            <a:endParaRPr lang="es-CL" dirty="0"/>
          </a:p>
        </p:txBody>
      </p:sp>
    </p:spTree>
    <p:extLst>
      <p:ext uri="{BB962C8B-B14F-4D97-AF65-F5344CB8AC3E}">
        <p14:creationId xmlns:p14="http://schemas.microsoft.com/office/powerpoint/2010/main" val="2743761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B37115-1FB2-446C-BBC8-F2E7E61219D5}"/>
              </a:ext>
            </a:extLst>
          </p:cNvPr>
          <p:cNvSpPr>
            <a:spLocks noGrp="1"/>
          </p:cNvSpPr>
          <p:nvPr>
            <p:ph type="title"/>
          </p:nvPr>
        </p:nvSpPr>
        <p:spPr/>
        <p:txBody>
          <a:bodyPr/>
          <a:lstStyle/>
          <a:p>
            <a:r>
              <a:rPr lang="es-CL" dirty="0"/>
              <a:t>Contexto específico de las universidades estatales (2)</a:t>
            </a:r>
          </a:p>
        </p:txBody>
      </p:sp>
      <p:sp>
        <p:nvSpPr>
          <p:cNvPr id="3" name="Marcador de contenido 2">
            <a:extLst>
              <a:ext uri="{FF2B5EF4-FFF2-40B4-BE49-F238E27FC236}">
                <a16:creationId xmlns:a16="http://schemas.microsoft.com/office/drawing/2014/main" id="{69D8203E-7A61-4120-A68E-758546FEBF04}"/>
              </a:ext>
            </a:extLst>
          </p:cNvPr>
          <p:cNvSpPr>
            <a:spLocks noGrp="1"/>
          </p:cNvSpPr>
          <p:nvPr>
            <p:ph idx="1"/>
          </p:nvPr>
        </p:nvSpPr>
        <p:spPr>
          <a:xfrm>
            <a:off x="609600" y="1600201"/>
            <a:ext cx="11184610" cy="4792850"/>
          </a:xfrm>
        </p:spPr>
        <p:txBody>
          <a:bodyPr>
            <a:normAutofit fontScale="92500" lnSpcReduction="20000"/>
          </a:bodyPr>
          <a:lstStyle/>
          <a:p>
            <a:r>
              <a:rPr lang="es-CL" dirty="0"/>
              <a:t>Es contradictorio que el Estado recurra a la lógica del </a:t>
            </a:r>
            <a:r>
              <a:rPr lang="es-CL" dirty="0" err="1"/>
              <a:t>voucher</a:t>
            </a:r>
            <a:r>
              <a:rPr lang="es-CL" dirty="0"/>
              <a:t> para financiar a sus Universidades. Ellas debieran contar con aportes directos, asignados por criterios de desempeño, pertinencia, logros y metas comunes.</a:t>
            </a:r>
          </a:p>
          <a:p>
            <a:r>
              <a:rPr lang="es-CL" dirty="0"/>
              <a:t>Acorde con su carácter público las Universidades Estatales son especialmente sensibles a las dificultades que enfrentan sus estudiantes, a quienes consideran como ciudadanos con derecho a una educación gratuita y de la mejor calidad. </a:t>
            </a:r>
          </a:p>
          <a:p>
            <a:r>
              <a:rPr lang="es-CL" dirty="0"/>
              <a:t>Consecuentemente las universidades estatales siempre han procurado ayudar a sus estudiantes de acuerdo con las necesidades específicas de cada uno. Y lo mismo estamos haciendo en esta ocasión. </a:t>
            </a:r>
          </a:p>
          <a:p>
            <a:endParaRPr lang="es-CL" dirty="0"/>
          </a:p>
          <a:p>
            <a:endParaRPr lang="es-CL" dirty="0"/>
          </a:p>
        </p:txBody>
      </p:sp>
    </p:spTree>
    <p:extLst>
      <p:ext uri="{BB962C8B-B14F-4D97-AF65-F5344CB8AC3E}">
        <p14:creationId xmlns:p14="http://schemas.microsoft.com/office/powerpoint/2010/main" val="1790451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438177-B6A3-49B3-8CC4-34637EE9AAE3}"/>
              </a:ext>
            </a:extLst>
          </p:cNvPr>
          <p:cNvSpPr>
            <a:spLocks noGrp="1"/>
          </p:cNvSpPr>
          <p:nvPr>
            <p:ph type="title"/>
          </p:nvPr>
        </p:nvSpPr>
        <p:spPr/>
        <p:txBody>
          <a:bodyPr>
            <a:normAutofit/>
          </a:bodyPr>
          <a:lstStyle/>
          <a:p>
            <a:r>
              <a:rPr lang="es-CL" dirty="0"/>
              <a:t>Contexto específico de las universidades estatales (3)</a:t>
            </a:r>
          </a:p>
        </p:txBody>
      </p:sp>
      <p:sp>
        <p:nvSpPr>
          <p:cNvPr id="3" name="Marcador de contenido 2">
            <a:extLst>
              <a:ext uri="{FF2B5EF4-FFF2-40B4-BE49-F238E27FC236}">
                <a16:creationId xmlns:a16="http://schemas.microsoft.com/office/drawing/2014/main" id="{E8161D82-4A88-4E87-A5AC-211DD6521B61}"/>
              </a:ext>
            </a:extLst>
          </p:cNvPr>
          <p:cNvSpPr>
            <a:spLocks noGrp="1"/>
          </p:cNvSpPr>
          <p:nvPr>
            <p:ph idx="1"/>
          </p:nvPr>
        </p:nvSpPr>
        <p:spPr/>
        <p:txBody>
          <a:bodyPr>
            <a:normAutofit fontScale="92500" lnSpcReduction="10000"/>
          </a:bodyPr>
          <a:lstStyle/>
          <a:p>
            <a:pPr algn="just">
              <a:spcAft>
                <a:spcPts val="1200"/>
              </a:spcAft>
            </a:pPr>
            <a:r>
              <a:rPr lang="es-CL" dirty="0"/>
              <a:t>Estos apoyos se refieren no solo a generar mecanismos que faciliten el pago de los aranceles, sino también, y muy importantemente, a invertir una gran cantidad de recursos que aseguren a todos nuestros estudiantes un acceso equitativo a las actividades académicas, en las nuevas condiciones en que se están implementando.</a:t>
            </a:r>
          </a:p>
          <a:p>
            <a:pPr algn="just">
              <a:spcAft>
                <a:spcPts val="1200"/>
              </a:spcAft>
            </a:pPr>
            <a:r>
              <a:rPr lang="es-CL" dirty="0"/>
              <a:t>Asimismo, la política financiera de las Universidades Estatales, a diferencia de varias instituciones privadas, nunca ha considerado la adopción de medidas de castigo o limitaciones académicas para los estudiantes que se encuentran en situación de morosidad.  </a:t>
            </a:r>
          </a:p>
        </p:txBody>
      </p:sp>
    </p:spTree>
    <p:extLst>
      <p:ext uri="{BB962C8B-B14F-4D97-AF65-F5344CB8AC3E}">
        <p14:creationId xmlns:p14="http://schemas.microsoft.com/office/powerpoint/2010/main" val="1204721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81F787-FE02-41C1-9157-DDBB4710C4AD}"/>
              </a:ext>
            </a:extLst>
          </p:cNvPr>
          <p:cNvSpPr>
            <a:spLocks noGrp="1"/>
          </p:cNvSpPr>
          <p:nvPr>
            <p:ph type="title"/>
          </p:nvPr>
        </p:nvSpPr>
        <p:spPr/>
        <p:txBody>
          <a:bodyPr>
            <a:normAutofit fontScale="90000"/>
          </a:bodyPr>
          <a:lstStyle/>
          <a:p>
            <a:r>
              <a:rPr lang="es-CL" dirty="0"/>
              <a:t>Medidas de apoyo implementadas por las universidades estatales (1)</a:t>
            </a:r>
          </a:p>
        </p:txBody>
      </p:sp>
      <p:sp>
        <p:nvSpPr>
          <p:cNvPr id="3" name="Marcador de contenido 2">
            <a:extLst>
              <a:ext uri="{FF2B5EF4-FFF2-40B4-BE49-F238E27FC236}">
                <a16:creationId xmlns:a16="http://schemas.microsoft.com/office/drawing/2014/main" id="{4E75471E-7334-4ACE-A2B4-1E6F0F309A46}"/>
              </a:ext>
            </a:extLst>
          </p:cNvPr>
          <p:cNvSpPr>
            <a:spLocks noGrp="1"/>
          </p:cNvSpPr>
          <p:nvPr>
            <p:ph idx="1"/>
          </p:nvPr>
        </p:nvSpPr>
        <p:spPr>
          <a:xfrm>
            <a:off x="609599" y="1522710"/>
            <a:ext cx="10972800" cy="4525963"/>
          </a:xfrm>
        </p:spPr>
        <p:txBody>
          <a:bodyPr>
            <a:normAutofit fontScale="92500"/>
          </a:bodyPr>
          <a:lstStyle/>
          <a:p>
            <a:pPr marL="0" indent="0" fontAlgn="t">
              <a:spcBef>
                <a:spcPts val="0"/>
              </a:spcBef>
              <a:buNone/>
            </a:pPr>
            <a:r>
              <a:rPr lang="es-CL" sz="2600" dirty="0">
                <a:solidFill>
                  <a:srgbClr val="000000"/>
                </a:solidFill>
                <a:latin typeface="Calibri" panose="020F0502020204030204" pitchFamily="34" charset="0"/>
              </a:rPr>
              <a:t>Medidas para el acceso equitativo a las actividades académicas:</a:t>
            </a:r>
          </a:p>
          <a:p>
            <a:pPr fontAlgn="t">
              <a:spcBef>
                <a:spcPts val="0"/>
              </a:spcBef>
            </a:pPr>
            <a:r>
              <a:rPr lang="es-CL" sz="2600" dirty="0">
                <a:solidFill>
                  <a:srgbClr val="000000"/>
                </a:solidFill>
                <a:latin typeface="Calibri" panose="020F0502020204030204" pitchFamily="34" charset="0"/>
              </a:rPr>
              <a:t>Becas de conectividad para financiar banda ancha móvil, chips de celular o mejoras en planes de datos. </a:t>
            </a:r>
          </a:p>
          <a:p>
            <a:pPr fontAlgn="t">
              <a:spcBef>
                <a:spcPts val="0"/>
              </a:spcBef>
            </a:pPr>
            <a:r>
              <a:rPr lang="es-CL" sz="2600" dirty="0">
                <a:solidFill>
                  <a:srgbClr val="000000"/>
                </a:solidFill>
                <a:latin typeface="Calibri" panose="020F0502020204030204" pitchFamily="34" charset="0"/>
              </a:rPr>
              <a:t>Entregas de computadores y </a:t>
            </a:r>
            <a:r>
              <a:rPr lang="es-CL" sz="2600" dirty="0" err="1">
                <a:solidFill>
                  <a:srgbClr val="000000"/>
                </a:solidFill>
                <a:latin typeface="Calibri" panose="020F0502020204030204" pitchFamily="34" charset="0"/>
              </a:rPr>
              <a:t>tablets</a:t>
            </a:r>
            <a:r>
              <a:rPr lang="es-CL" sz="2600" dirty="0">
                <a:solidFill>
                  <a:srgbClr val="000000"/>
                </a:solidFill>
                <a:latin typeface="Calibri" panose="020F0502020204030204" pitchFamily="34" charset="0"/>
              </a:rPr>
              <a:t>.</a:t>
            </a:r>
          </a:p>
          <a:p>
            <a:pPr fontAlgn="t">
              <a:spcBef>
                <a:spcPts val="0"/>
              </a:spcBef>
            </a:pPr>
            <a:r>
              <a:rPr lang="es-CL" sz="2600" dirty="0">
                <a:solidFill>
                  <a:srgbClr val="000000"/>
                </a:solidFill>
                <a:latin typeface="Calibri" panose="020F0502020204030204" pitchFamily="34" charset="0"/>
              </a:rPr>
              <a:t>Programas de acompañamiento a los estudiantes.</a:t>
            </a:r>
          </a:p>
          <a:p>
            <a:pPr marL="0" indent="0" fontAlgn="t">
              <a:spcBef>
                <a:spcPts val="0"/>
              </a:spcBef>
              <a:buNone/>
            </a:pPr>
            <a:endParaRPr lang="es-CL" sz="2600" dirty="0">
              <a:solidFill>
                <a:srgbClr val="000000"/>
              </a:solidFill>
              <a:latin typeface="Calibri" panose="020F0502020204030204" pitchFamily="34" charset="0"/>
            </a:endParaRPr>
          </a:p>
          <a:p>
            <a:pPr marL="0" indent="0" fontAlgn="t">
              <a:spcBef>
                <a:spcPts val="0"/>
              </a:spcBef>
              <a:buNone/>
            </a:pPr>
            <a:r>
              <a:rPr lang="es-CL" sz="2600" dirty="0">
                <a:solidFill>
                  <a:srgbClr val="000000"/>
                </a:solidFill>
                <a:latin typeface="Calibri" panose="020F0502020204030204" pitchFamily="34" charset="0"/>
              </a:rPr>
              <a:t>Medidas económicas y facilidades administrativas </a:t>
            </a:r>
          </a:p>
          <a:p>
            <a:pPr fontAlgn="t">
              <a:spcBef>
                <a:spcPts val="0"/>
              </a:spcBef>
            </a:pPr>
            <a:r>
              <a:rPr lang="es-CL" sz="2600" dirty="0">
                <a:solidFill>
                  <a:srgbClr val="000000"/>
                </a:solidFill>
                <a:latin typeface="Calibri" panose="020F0502020204030204" pitchFamily="34" charset="0"/>
              </a:rPr>
              <a:t>Becas de apoyo a la matrícula para estudiantes que perdieron gratuidad en 2020.</a:t>
            </a:r>
          </a:p>
          <a:p>
            <a:pPr fontAlgn="t">
              <a:spcBef>
                <a:spcPts val="0"/>
              </a:spcBef>
            </a:pPr>
            <a:r>
              <a:rPr lang="es-CL" sz="2600" dirty="0">
                <a:solidFill>
                  <a:srgbClr val="000000"/>
                </a:solidFill>
                <a:latin typeface="Calibri" panose="020F0502020204030204" pitchFamily="34" charset="0"/>
              </a:rPr>
              <a:t>Flexibilidad para el pago de arancel de pregrado.</a:t>
            </a:r>
          </a:p>
          <a:p>
            <a:pPr fontAlgn="t">
              <a:spcBef>
                <a:spcPts val="0"/>
              </a:spcBef>
            </a:pPr>
            <a:r>
              <a:rPr lang="es-CL" sz="2600" dirty="0">
                <a:solidFill>
                  <a:srgbClr val="000000"/>
                </a:solidFill>
                <a:latin typeface="Calibri" panose="020F0502020204030204" pitchFamily="34" charset="0"/>
              </a:rPr>
              <a:t>Extensión del plazo para congelar el semestre.</a:t>
            </a:r>
            <a:endParaRPr lang="es-CL" sz="2600" dirty="0">
              <a:latin typeface="Arial" panose="020B0604020202020204" pitchFamily="34" charset="0"/>
            </a:endParaRPr>
          </a:p>
          <a:p>
            <a:pPr fontAlgn="t">
              <a:spcBef>
                <a:spcPts val="0"/>
              </a:spcBef>
            </a:pPr>
            <a:r>
              <a:rPr lang="es-CL" sz="2600" dirty="0">
                <a:solidFill>
                  <a:srgbClr val="000000"/>
                </a:solidFill>
                <a:latin typeface="Calibri" panose="020F0502020204030204" pitchFamily="34" charset="0"/>
              </a:rPr>
              <a:t>Anticipación de entrega de ayudas estudiantiles internas.</a:t>
            </a:r>
            <a:endParaRPr lang="es-CL" sz="2600" dirty="0">
              <a:latin typeface="Arial" panose="020B0604020202020204" pitchFamily="34" charset="0"/>
            </a:endParaRPr>
          </a:p>
          <a:p>
            <a:pPr>
              <a:spcBef>
                <a:spcPts val="0"/>
              </a:spcBef>
            </a:pPr>
            <a:r>
              <a:rPr lang="es-CL" sz="2600" dirty="0">
                <a:solidFill>
                  <a:srgbClr val="000000"/>
                </a:solidFill>
                <a:latin typeface="Calibri" panose="020F0502020204030204" pitchFamily="34" charset="0"/>
              </a:rPr>
              <a:t>Mesas de ayuda virtual.</a:t>
            </a:r>
            <a:endParaRPr lang="es-CL" sz="2600" dirty="0">
              <a:latin typeface="Arial" panose="020B0604020202020204" pitchFamily="34" charset="0"/>
            </a:endParaRPr>
          </a:p>
          <a:p>
            <a:pPr>
              <a:spcBef>
                <a:spcPts val="0"/>
              </a:spcBef>
            </a:pPr>
            <a:endParaRPr lang="es-CL" sz="2600" dirty="0">
              <a:latin typeface="Arial" panose="020B0604020202020204" pitchFamily="34" charset="0"/>
            </a:endParaRPr>
          </a:p>
          <a:p>
            <a:pPr marL="0" indent="0">
              <a:buNone/>
            </a:pPr>
            <a:endParaRPr lang="es-CL" dirty="0"/>
          </a:p>
        </p:txBody>
      </p:sp>
    </p:spTree>
    <p:extLst>
      <p:ext uri="{BB962C8B-B14F-4D97-AF65-F5344CB8AC3E}">
        <p14:creationId xmlns:p14="http://schemas.microsoft.com/office/powerpoint/2010/main" val="2167496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00D83C-6982-4F9B-89EA-1E9C1405DBAA}"/>
              </a:ext>
            </a:extLst>
          </p:cNvPr>
          <p:cNvSpPr>
            <a:spLocks noGrp="1"/>
          </p:cNvSpPr>
          <p:nvPr>
            <p:ph type="title"/>
          </p:nvPr>
        </p:nvSpPr>
        <p:spPr/>
        <p:txBody>
          <a:bodyPr>
            <a:normAutofit fontScale="90000"/>
          </a:bodyPr>
          <a:lstStyle/>
          <a:p>
            <a:r>
              <a:rPr lang="es-CL" dirty="0"/>
              <a:t>Medidas de apoyo implementadas por las universidades estatales (2)</a:t>
            </a:r>
          </a:p>
        </p:txBody>
      </p:sp>
      <p:sp>
        <p:nvSpPr>
          <p:cNvPr id="3" name="Marcador de contenido 2">
            <a:extLst>
              <a:ext uri="{FF2B5EF4-FFF2-40B4-BE49-F238E27FC236}">
                <a16:creationId xmlns:a16="http://schemas.microsoft.com/office/drawing/2014/main" id="{25560EB1-B469-49E3-A90E-C7FE0FBA08FC}"/>
              </a:ext>
            </a:extLst>
          </p:cNvPr>
          <p:cNvSpPr>
            <a:spLocks noGrp="1"/>
          </p:cNvSpPr>
          <p:nvPr>
            <p:ph idx="1"/>
          </p:nvPr>
        </p:nvSpPr>
        <p:spPr/>
        <p:txBody>
          <a:bodyPr>
            <a:normAutofit lnSpcReduction="10000"/>
          </a:bodyPr>
          <a:lstStyle/>
          <a:p>
            <a:pPr marL="0" indent="0" fontAlgn="t">
              <a:buNone/>
            </a:pPr>
            <a:r>
              <a:rPr lang="es-CL" sz="2600" dirty="0">
                <a:solidFill>
                  <a:srgbClr val="000000"/>
                </a:solidFill>
                <a:latin typeface="Calibri" panose="020F0502020204030204" pitchFamily="34" charset="0"/>
              </a:rPr>
              <a:t>Medidas de apoyo a los académicos.</a:t>
            </a:r>
          </a:p>
          <a:p>
            <a:pPr fontAlgn="t"/>
            <a:r>
              <a:rPr lang="es-CL" sz="2600" dirty="0">
                <a:solidFill>
                  <a:srgbClr val="000000"/>
                </a:solidFill>
                <a:latin typeface="Calibri" panose="020F0502020204030204" pitchFamily="34" charset="0"/>
              </a:rPr>
              <a:t>Elaboración de materiales de apoyo y orientación para docencia en línea.</a:t>
            </a:r>
          </a:p>
          <a:p>
            <a:pPr fontAlgn="t"/>
            <a:r>
              <a:rPr lang="es-CL" sz="2600" dirty="0">
                <a:solidFill>
                  <a:srgbClr val="000000"/>
                </a:solidFill>
                <a:latin typeface="Calibri" panose="020F0502020204030204" pitchFamily="34" charset="0"/>
              </a:rPr>
              <a:t>Mesa de ayuda para docentes.</a:t>
            </a:r>
          </a:p>
          <a:p>
            <a:pPr fontAlgn="t"/>
            <a:r>
              <a:rPr lang="es-CL" sz="2600" dirty="0">
                <a:solidFill>
                  <a:srgbClr val="000000"/>
                </a:solidFill>
                <a:latin typeface="Calibri" panose="020F0502020204030204" pitchFamily="34" charset="0"/>
              </a:rPr>
              <a:t>Ciclos de videoconferencias para docentes.</a:t>
            </a:r>
          </a:p>
          <a:p>
            <a:pPr fontAlgn="t"/>
            <a:r>
              <a:rPr lang="es-CL" sz="2600" dirty="0">
                <a:solidFill>
                  <a:srgbClr val="000000"/>
                </a:solidFill>
                <a:latin typeface="Calibri" panose="020F0502020204030204" pitchFamily="34" charset="0"/>
              </a:rPr>
              <a:t>Licencias zoom para el cuerpo académico.</a:t>
            </a:r>
          </a:p>
          <a:p>
            <a:pPr fontAlgn="t"/>
            <a:r>
              <a:rPr lang="es-CL" sz="2600" dirty="0">
                <a:solidFill>
                  <a:srgbClr val="000000"/>
                </a:solidFill>
                <a:latin typeface="Calibri" panose="020F0502020204030204" pitchFamily="34" charset="0"/>
              </a:rPr>
              <a:t>Monitoreo de actividades de clases en línea.</a:t>
            </a:r>
          </a:p>
          <a:p>
            <a:pPr marL="0" indent="0" fontAlgn="t">
              <a:buNone/>
            </a:pPr>
            <a:endParaRPr lang="es-CL" sz="2600" dirty="0">
              <a:solidFill>
                <a:srgbClr val="000000"/>
              </a:solidFill>
              <a:latin typeface="Calibri" panose="020F0502020204030204" pitchFamily="34" charset="0"/>
            </a:endParaRPr>
          </a:p>
          <a:p>
            <a:pPr marL="0" indent="0" fontAlgn="t">
              <a:buNone/>
            </a:pPr>
            <a:r>
              <a:rPr lang="es-MX" sz="2600" dirty="0"/>
              <a:t>Las universidades estatales incrementaron sus gastos en mas de $ 9.000 millones solo por conceptos de conectividad, licencias de software para docencia virtual, reforzamiento de infraestructura TIC, entre otros</a:t>
            </a:r>
            <a:r>
              <a:rPr lang="es-MX" sz="2800" dirty="0"/>
              <a:t>.</a:t>
            </a:r>
            <a:endParaRPr lang="es-CL" dirty="0"/>
          </a:p>
        </p:txBody>
      </p:sp>
    </p:spTree>
    <p:extLst>
      <p:ext uri="{BB962C8B-B14F-4D97-AF65-F5344CB8AC3E}">
        <p14:creationId xmlns:p14="http://schemas.microsoft.com/office/powerpoint/2010/main" val="178455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2778CCF-967E-4F54-B96E-347980F70085}"/>
              </a:ext>
            </a:extLst>
          </p:cNvPr>
          <p:cNvSpPr>
            <a:spLocks noGrp="1"/>
          </p:cNvSpPr>
          <p:nvPr>
            <p:ph type="title"/>
          </p:nvPr>
        </p:nvSpPr>
        <p:spPr/>
        <p:txBody>
          <a:bodyPr/>
          <a:lstStyle/>
          <a:p>
            <a:r>
              <a:rPr lang="es-CL" dirty="0"/>
              <a:t>Un problema sistémico que requiere una solución sistémica</a:t>
            </a:r>
          </a:p>
        </p:txBody>
      </p:sp>
      <p:sp>
        <p:nvSpPr>
          <p:cNvPr id="5" name="Marcador de contenido 4">
            <a:extLst>
              <a:ext uri="{FF2B5EF4-FFF2-40B4-BE49-F238E27FC236}">
                <a16:creationId xmlns:a16="http://schemas.microsoft.com/office/drawing/2014/main" id="{2D696C62-E9B2-41DB-9662-0EA0EE95D30F}"/>
              </a:ext>
            </a:extLst>
          </p:cNvPr>
          <p:cNvSpPr>
            <a:spLocks noGrp="1"/>
          </p:cNvSpPr>
          <p:nvPr>
            <p:ph idx="1"/>
          </p:nvPr>
        </p:nvSpPr>
        <p:spPr>
          <a:xfrm>
            <a:off x="511629" y="1240971"/>
            <a:ext cx="11178623" cy="5342391"/>
          </a:xfrm>
        </p:spPr>
        <p:txBody>
          <a:bodyPr>
            <a:normAutofit/>
          </a:bodyPr>
          <a:lstStyle/>
          <a:p>
            <a:pPr marL="0" indent="0" algn="just">
              <a:spcAft>
                <a:spcPts val="600"/>
              </a:spcAft>
              <a:buNone/>
            </a:pPr>
            <a:r>
              <a:rPr lang="es-CL" sz="2400" dirty="0"/>
              <a:t>Considerando lo avanzado en el establecimiento de mecanismos institucionalizados para asegurar el acceso y permanencia en la educación superior (gratuidad, programas como el PACE y becas) </a:t>
            </a:r>
            <a:r>
              <a:rPr lang="es-CL" sz="2400" b="1" dirty="0"/>
              <a:t>resulta</a:t>
            </a:r>
            <a:r>
              <a:rPr lang="es-CL" sz="2400" dirty="0"/>
              <a:t> </a:t>
            </a:r>
            <a:r>
              <a:rPr lang="es-CL" sz="2400" b="1" dirty="0"/>
              <a:t>indispensable que, en esta situación de crisis, el Estado extreme sus esfuerzos para apoyar a los estudiantes que enfrentan dificultades para cubrir sus aranceles.</a:t>
            </a:r>
            <a:r>
              <a:rPr lang="es-CL" sz="2400" dirty="0"/>
              <a:t> Para ello las universidades estatales hemos presentado dos solicitudes formales al Ministerio de Educación:</a:t>
            </a:r>
          </a:p>
          <a:p>
            <a:pPr marL="400050" lvl="1" indent="0" algn="just">
              <a:spcAft>
                <a:spcPts val="600"/>
              </a:spcAft>
              <a:buNone/>
            </a:pPr>
            <a:r>
              <a:rPr lang="es-CL" sz="2200" dirty="0"/>
              <a:t>1.- </a:t>
            </a:r>
            <a:r>
              <a:rPr lang="es-MX" sz="2200" dirty="0"/>
              <a:t> Que se realice un nuevo período de postulación a gratuidad, becas y créditos, ya que el proceso que concluyó el 27 de marzo no alcanzó a incorporar a las familias que han visto afectada su situación de manera drástica durante el mes de abril.</a:t>
            </a:r>
          </a:p>
          <a:p>
            <a:pPr marL="400050" lvl="1" indent="0" algn="just">
              <a:spcAft>
                <a:spcPts val="600"/>
              </a:spcAft>
              <a:buNone/>
            </a:pPr>
            <a:r>
              <a:rPr lang="es-MX" sz="2200" dirty="0"/>
              <a:t>2.-  Que este año académico no sea considerado para el cálculo del avance curricular de los estudiantes beneficiarios de gratuidad y demás beneficios estudiantiles, para efecto de la pérdida de estos beneficios. Esto atendiendo al carácter de fuerza mayor de la actual crisis que probablemente incida en su progresión académica.</a:t>
            </a:r>
          </a:p>
        </p:txBody>
      </p:sp>
    </p:spTree>
    <p:extLst>
      <p:ext uri="{BB962C8B-B14F-4D97-AF65-F5344CB8AC3E}">
        <p14:creationId xmlns:p14="http://schemas.microsoft.com/office/powerpoint/2010/main" val="899516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A2025C-3057-40C3-9BED-9ABFC92BDCBB}"/>
              </a:ext>
            </a:extLst>
          </p:cNvPr>
          <p:cNvSpPr>
            <a:spLocks noGrp="1"/>
          </p:cNvSpPr>
          <p:nvPr>
            <p:ph type="title"/>
          </p:nvPr>
        </p:nvSpPr>
        <p:spPr/>
        <p:txBody>
          <a:bodyPr/>
          <a:lstStyle/>
          <a:p>
            <a:r>
              <a:rPr lang="es-CL" dirty="0"/>
              <a:t>Necesidad de apoyo financiero a las Universidades</a:t>
            </a:r>
          </a:p>
        </p:txBody>
      </p:sp>
      <p:sp>
        <p:nvSpPr>
          <p:cNvPr id="3" name="Marcador de contenido 2">
            <a:extLst>
              <a:ext uri="{FF2B5EF4-FFF2-40B4-BE49-F238E27FC236}">
                <a16:creationId xmlns:a16="http://schemas.microsoft.com/office/drawing/2014/main" id="{A9F46A83-1C78-4CFD-AAA6-82012C028CFA}"/>
              </a:ext>
            </a:extLst>
          </p:cNvPr>
          <p:cNvSpPr>
            <a:spLocks noGrp="1"/>
          </p:cNvSpPr>
          <p:nvPr>
            <p:ph idx="1"/>
          </p:nvPr>
        </p:nvSpPr>
        <p:spPr>
          <a:xfrm>
            <a:off x="609600" y="1600201"/>
            <a:ext cx="10972800" cy="4772464"/>
          </a:xfrm>
        </p:spPr>
        <p:txBody>
          <a:bodyPr>
            <a:normAutofit fontScale="85000" lnSpcReduction="20000"/>
          </a:bodyPr>
          <a:lstStyle/>
          <a:p>
            <a:pPr algn="just"/>
            <a:r>
              <a:rPr lang="es-CL" dirty="0"/>
              <a:t>Las medidas que las universidades se encuentran implementando para apoyar a sus estudiantes y al país tienen un impacto financiero importante que puede amenazar la supervivencia de muchas de ellas. Es necesario pensar un conjunto de acciones destinadas a apoyar económicamente a todas nuestras instituciones.</a:t>
            </a:r>
          </a:p>
          <a:p>
            <a:pPr algn="just"/>
            <a:r>
              <a:rPr lang="es-CL" dirty="0"/>
              <a:t>Existen medidas que no conllevan la inyección de recursos frescos, sino que solo reorientan recursos y permiten contar con mayor liquidez en este período de crisis. </a:t>
            </a:r>
          </a:p>
          <a:p>
            <a:pPr algn="just"/>
            <a:r>
              <a:rPr lang="es-CL" dirty="0"/>
              <a:t>Su implementación solo requiere de voluntad política para flexibilizar los criterios y normativas que se aplican en condiciones de normalidad.</a:t>
            </a:r>
          </a:p>
          <a:p>
            <a:pPr algn="just"/>
            <a:r>
              <a:rPr lang="es-CL" dirty="0"/>
              <a:t>Se requiere apoyo del gobierno y de los parlamentarios para llevar adelante estas medidas.</a:t>
            </a:r>
          </a:p>
        </p:txBody>
      </p:sp>
    </p:spTree>
    <p:extLst>
      <p:ext uri="{BB962C8B-B14F-4D97-AF65-F5344CB8AC3E}">
        <p14:creationId xmlns:p14="http://schemas.microsoft.com/office/powerpoint/2010/main" val="1605281465"/>
      </p:ext>
    </p:extLst>
  </p:cSld>
  <p:clrMapOvr>
    <a:masterClrMapping/>
  </p:clrMapOvr>
</p:sld>
</file>

<file path=ppt/theme/theme1.xml><?xml version="1.0" encoding="utf-8"?>
<a:theme xmlns:a="http://schemas.openxmlformats.org/drawingml/2006/main" name="Uchile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chile_v1" id="{B3F9FA19-75C5-4F11-9F87-A6C6BED6471E}" vid="{3A4D74AE-25F0-4663-A43E-7D2F55DCDBE0}"/>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Uchile_v1</Template>
  <TotalTime>7693</TotalTime>
  <Words>1851</Words>
  <Application>Microsoft Office PowerPoint</Application>
  <PresentationFormat>Panorámica</PresentationFormat>
  <Paragraphs>113</Paragraphs>
  <Slides>19</Slides>
  <Notes>7</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19</vt:i4>
      </vt:variant>
    </vt:vector>
  </HeadingPairs>
  <TitlesOfParts>
    <vt:vector size="22" baseType="lpstr">
      <vt:lpstr>Arial</vt:lpstr>
      <vt:lpstr>Calibri</vt:lpstr>
      <vt:lpstr>Uchile_v1</vt:lpstr>
      <vt:lpstr>Proyecto de ley que dispone la suspensión del cobro de aranceles y derechos de matrícula por parte de instituciones de educación superior con ocasión de la pandemia de Covid-19. </vt:lpstr>
      <vt:lpstr>Presentación de PowerPoint</vt:lpstr>
      <vt:lpstr>Contexto específico de las universidades estatales</vt:lpstr>
      <vt:lpstr>Contexto específico de las universidades estatales (2)</vt:lpstr>
      <vt:lpstr>Contexto específico de las universidades estatales (3)</vt:lpstr>
      <vt:lpstr>Medidas de apoyo implementadas por las universidades estatales (1)</vt:lpstr>
      <vt:lpstr>Medidas de apoyo implementadas por las universidades estatales (2)</vt:lpstr>
      <vt:lpstr>Un problema sistémico que requiere una solución sistémica</vt:lpstr>
      <vt:lpstr>Necesidad de apoyo financiero a las Universidades</vt:lpstr>
      <vt:lpstr>Algunas medidas financieras</vt:lpstr>
      <vt:lpstr>Presentación de PowerPoint</vt:lpstr>
      <vt:lpstr>Rol de las universidades estatales</vt:lpstr>
      <vt:lpstr>Rol de las universidades estatales (2)</vt:lpstr>
      <vt:lpstr>Rol de las universidades estatales (3)</vt:lpstr>
      <vt:lpstr>Rol de las universidades estatales (4)</vt:lpstr>
      <vt:lpstr>Rol de las universidades estatales (5)</vt:lpstr>
      <vt:lpstr>Conclusiones</vt:lpstr>
      <vt:lpstr>Conclusiones</vt:lpstr>
      <vt:lpstr>Mensaje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Yerko Montenegro</dc:creator>
  <cp:lastModifiedBy>Yerko Montenegro</cp:lastModifiedBy>
  <cp:revision>223</cp:revision>
  <dcterms:created xsi:type="dcterms:W3CDTF">2017-07-28T12:57:52Z</dcterms:created>
  <dcterms:modified xsi:type="dcterms:W3CDTF">2020-04-20T22:06:13Z</dcterms:modified>
</cp:coreProperties>
</file>