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5" r:id="rId3"/>
    <p:sldMasterId id="2147483687" r:id="rId4"/>
  </p:sldMasterIdLst>
  <p:notesMasterIdLst>
    <p:notesMasterId r:id="rId36"/>
  </p:notesMasterIdLst>
  <p:handoutMasterIdLst>
    <p:handoutMasterId r:id="rId37"/>
  </p:handoutMasterIdLst>
  <p:sldIdLst>
    <p:sldId id="257" r:id="rId5"/>
    <p:sldId id="662" r:id="rId6"/>
    <p:sldId id="663" r:id="rId7"/>
    <p:sldId id="654" r:id="rId8"/>
    <p:sldId id="655" r:id="rId9"/>
    <p:sldId id="656" r:id="rId10"/>
    <p:sldId id="661" r:id="rId11"/>
    <p:sldId id="653" r:id="rId12"/>
    <p:sldId id="680" r:id="rId13"/>
    <p:sldId id="675" r:id="rId14"/>
    <p:sldId id="674" r:id="rId15"/>
    <p:sldId id="676" r:id="rId16"/>
    <p:sldId id="679" r:id="rId17"/>
    <p:sldId id="628" r:id="rId18"/>
    <p:sldId id="682" r:id="rId19"/>
    <p:sldId id="665" r:id="rId20"/>
    <p:sldId id="666" r:id="rId21"/>
    <p:sldId id="667" r:id="rId22"/>
    <p:sldId id="629" r:id="rId23"/>
    <p:sldId id="671" r:id="rId24"/>
    <p:sldId id="606" r:id="rId25"/>
    <p:sldId id="683" r:id="rId26"/>
    <p:sldId id="549" r:id="rId27"/>
    <p:sldId id="668" r:id="rId28"/>
    <p:sldId id="684" r:id="rId29"/>
    <p:sldId id="646" r:id="rId30"/>
    <p:sldId id="637" r:id="rId31"/>
    <p:sldId id="669" r:id="rId32"/>
    <p:sldId id="459" r:id="rId33"/>
    <p:sldId id="677" r:id="rId34"/>
    <p:sldId id="678" r:id="rId3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94A"/>
    <a:srgbClr val="199B44"/>
    <a:srgbClr val="529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36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3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tricia\AppData\Local\Temp\Gr&#225;ficos%20Programas-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989404102264999E-2"/>
          <c:y val="0.15203084956726345"/>
          <c:w val="0.94603528725575969"/>
          <c:h val="0.72679538034226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Gráficos!$A$440</c:f>
              <c:strCache>
                <c:ptCount val="1"/>
                <c:pt idx="0">
                  <c:v>Gráfico NºXX: Nº de estudiantes adicionales que pueden recibir los programas doctorales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BE-4DE1-A803-01438C021FA1}"/>
              </c:ext>
            </c:extLst>
          </c:dPt>
          <c:dPt>
            <c:idx val="2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BE-4DE1-A803-01438C021FA1}"/>
              </c:ext>
            </c:extLst>
          </c:dPt>
          <c:dPt>
            <c:idx val="3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BE-4DE1-A803-01438C021FA1}"/>
              </c:ext>
            </c:extLst>
          </c:dPt>
          <c:dPt>
            <c:idx val="4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BE-4DE1-A803-01438C021FA1}"/>
              </c:ext>
            </c:extLst>
          </c:dPt>
          <c:dPt>
            <c:idx val="5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BE-4DE1-A803-01438C021FA1}"/>
              </c:ext>
            </c:extLst>
          </c:dPt>
          <c:dPt>
            <c:idx val="6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B9BE-4DE1-A803-01438C021FA1}"/>
              </c:ext>
            </c:extLst>
          </c:dPt>
          <c:dPt>
            <c:idx val="7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B9BE-4DE1-A803-01438C021FA1}"/>
              </c:ext>
            </c:extLst>
          </c:dPt>
          <c:dPt>
            <c:idx val="8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rgbClr val="7030A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B9BE-4DE1-A803-01438C021FA1}"/>
              </c:ext>
            </c:extLst>
          </c:dPt>
          <c:dPt>
            <c:idx val="9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1-B9BE-4DE1-A803-01438C021FA1}"/>
              </c:ext>
            </c:extLst>
          </c:dPt>
          <c:dPt>
            <c:idx val="10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B9BE-4DE1-A803-01438C021FA1}"/>
              </c:ext>
            </c:extLst>
          </c:dPt>
          <c:dPt>
            <c:idx val="11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5-B9BE-4DE1-A803-01438C021FA1}"/>
              </c:ext>
            </c:extLst>
          </c:dPt>
          <c:dPt>
            <c:idx val="12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7-B9BE-4DE1-A803-01438C021FA1}"/>
              </c:ext>
            </c:extLst>
          </c:dPt>
          <c:dPt>
            <c:idx val="13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9-B9BE-4DE1-A803-01438C021FA1}"/>
              </c:ext>
            </c:extLst>
          </c:dPt>
          <c:dPt>
            <c:idx val="14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B-B9BE-4DE1-A803-01438C021FA1}"/>
              </c:ext>
            </c:extLst>
          </c:dPt>
          <c:dPt>
            <c:idx val="15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D-B9BE-4DE1-A803-01438C021FA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Gráficos!$B$439:$Q$439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10</c:v>
                </c:pt>
                <c:pt idx="9">
                  <c:v>12</c:v>
                </c:pt>
                <c:pt idx="10">
                  <c:v>15</c:v>
                </c:pt>
                <c:pt idx="11">
                  <c:v>18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40</c:v>
                </c:pt>
              </c:numCache>
            </c:numRef>
          </c:cat>
          <c:val>
            <c:numRef>
              <c:f>Gráficos!$B$440:$Q$440</c:f>
              <c:numCache>
                <c:formatCode>General</c:formatCode>
                <c:ptCount val="16"/>
                <c:pt idx="0">
                  <c:v>1</c:v>
                </c:pt>
                <c:pt idx="1">
                  <c:v>7</c:v>
                </c:pt>
                <c:pt idx="2">
                  <c:v>4</c:v>
                </c:pt>
                <c:pt idx="3">
                  <c:v>10</c:v>
                </c:pt>
                <c:pt idx="4">
                  <c:v>13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8</c:v>
                </c:pt>
                <c:pt idx="9">
                  <c:v>2</c:v>
                </c:pt>
                <c:pt idx="10">
                  <c:v>10</c:v>
                </c:pt>
                <c:pt idx="11">
                  <c:v>1</c:v>
                </c:pt>
                <c:pt idx="12">
                  <c:v>8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9BE-4DE1-A803-01438C021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6535496"/>
        <c:axId val="286530792"/>
      </c:barChart>
      <c:catAx>
        <c:axId val="286535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L"/>
                  <a:t>Nº</a:t>
                </a:r>
                <a:r>
                  <a:rPr lang="es-CL" baseline="0"/>
                  <a:t> </a:t>
                </a:r>
                <a:r>
                  <a:rPr lang="es-CL"/>
                  <a:t>de estudiantes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86530792"/>
        <c:crosses val="autoZero"/>
        <c:auto val="1"/>
        <c:lblAlgn val="ctr"/>
        <c:lblOffset val="100"/>
        <c:noMultiLvlLbl val="0"/>
      </c:catAx>
      <c:valAx>
        <c:axId val="286530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86535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CL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394E9-3662-4E9D-B7B8-7F6D8AC123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3A7062-6BF1-459C-B695-49D5C6571403}">
      <dgm:prSet phldrT="[Texto]" custT="1"/>
      <dgm:spPr/>
      <dgm:t>
        <a:bodyPr/>
        <a:lstStyle/>
        <a:p>
          <a:r>
            <a:rPr lang="es-CL" sz="1900" b="1" dirty="0" smtClean="0"/>
            <a:t>ANT0811</a:t>
          </a:r>
          <a:endParaRPr lang="es-ES" sz="1900" dirty="0"/>
        </a:p>
      </dgm:t>
    </dgm:pt>
    <dgm:pt modelId="{A6D4DA80-E03D-48F3-ADFC-6BFB061093EA}" type="parTrans" cxnId="{E90BB36D-BD08-46B0-B50D-49D483F1D71C}">
      <dgm:prSet/>
      <dgm:spPr/>
      <dgm:t>
        <a:bodyPr/>
        <a:lstStyle/>
        <a:p>
          <a:endParaRPr lang="es-ES"/>
        </a:p>
      </dgm:t>
    </dgm:pt>
    <dgm:pt modelId="{673E5898-71BB-40F4-976F-2D5F79BDFCAB}" type="sibTrans" cxnId="{E90BB36D-BD08-46B0-B50D-49D483F1D71C}">
      <dgm:prSet/>
      <dgm:spPr/>
      <dgm:t>
        <a:bodyPr/>
        <a:lstStyle/>
        <a:p>
          <a:endParaRPr lang="es-ES"/>
        </a:p>
      </dgm:t>
    </dgm:pt>
    <dgm:pt modelId="{E341F2A5-C2FC-4AF5-A9B9-75C1F7B725B6}">
      <dgm:prSet custT="1"/>
      <dgm:spPr/>
      <dgm:t>
        <a:bodyPr/>
        <a:lstStyle/>
        <a:p>
          <a:r>
            <a:rPr lang="es-CL" sz="1900" b="1" dirty="0" smtClean="0"/>
            <a:t>UCH0609</a:t>
          </a:r>
          <a:endParaRPr lang="es-ES" sz="1900" dirty="0"/>
        </a:p>
      </dgm:t>
    </dgm:pt>
    <dgm:pt modelId="{1677D3D6-BA8E-48FB-AAE7-3670B79E7651}" type="parTrans" cxnId="{A908DDF5-FB16-47B9-BD27-634362AC3EA3}">
      <dgm:prSet/>
      <dgm:spPr/>
      <dgm:t>
        <a:bodyPr/>
        <a:lstStyle/>
        <a:p>
          <a:endParaRPr lang="es-ES"/>
        </a:p>
      </dgm:t>
    </dgm:pt>
    <dgm:pt modelId="{149DB56E-7F94-49FF-9CEE-FFB28AB3A3A8}" type="sibTrans" cxnId="{A908DDF5-FB16-47B9-BD27-634362AC3EA3}">
      <dgm:prSet/>
      <dgm:spPr/>
      <dgm:t>
        <a:bodyPr/>
        <a:lstStyle/>
        <a:p>
          <a:endParaRPr lang="es-ES"/>
        </a:p>
      </dgm:t>
    </dgm:pt>
    <dgm:pt modelId="{D8294D43-E299-431C-B85B-ED5AFFD77D1F}">
      <dgm:prSet custT="1"/>
      <dgm:spPr/>
      <dgm:t>
        <a:bodyPr/>
        <a:lstStyle/>
        <a:p>
          <a:r>
            <a:rPr lang="es-CL" sz="1900" b="1" dirty="0" smtClean="0"/>
            <a:t>FSM0602</a:t>
          </a:r>
          <a:endParaRPr lang="es-ES" sz="1900" b="1" dirty="0" smtClean="0"/>
        </a:p>
      </dgm:t>
    </dgm:pt>
    <dgm:pt modelId="{2EA910AA-5CE7-4F63-B96C-ADB703D0178B}" type="parTrans" cxnId="{C9F77F82-36F9-40C5-BFAA-DC0FB9BAD433}">
      <dgm:prSet/>
      <dgm:spPr/>
      <dgm:t>
        <a:bodyPr/>
        <a:lstStyle/>
        <a:p>
          <a:endParaRPr lang="es-ES"/>
        </a:p>
      </dgm:t>
    </dgm:pt>
    <dgm:pt modelId="{7D4CD1AE-5C7F-49CC-97D2-00EA775DCC75}" type="sibTrans" cxnId="{C9F77F82-36F9-40C5-BFAA-DC0FB9BAD433}">
      <dgm:prSet/>
      <dgm:spPr/>
      <dgm:t>
        <a:bodyPr/>
        <a:lstStyle/>
        <a:p>
          <a:endParaRPr lang="es-ES"/>
        </a:p>
      </dgm:t>
    </dgm:pt>
    <dgm:pt modelId="{67DA34FA-EAA3-4795-8004-DE5F5F7AB3D4}">
      <dgm:prSet custT="1"/>
      <dgm:spPr/>
      <dgm:t>
        <a:bodyPr/>
        <a:lstStyle/>
        <a:p>
          <a:r>
            <a:rPr lang="es-CL" sz="1900" b="1" dirty="0" smtClean="0"/>
            <a:t>USA0813</a:t>
          </a:r>
          <a:endParaRPr lang="es-ES" sz="1900" b="1" dirty="0" smtClean="0"/>
        </a:p>
      </dgm:t>
    </dgm:pt>
    <dgm:pt modelId="{FBC866B4-E835-44C5-AA0B-D8A8B15F3C4B}" type="parTrans" cxnId="{B4D5DF33-5D8D-4EBD-B185-ED4C5849FD31}">
      <dgm:prSet/>
      <dgm:spPr/>
      <dgm:t>
        <a:bodyPr/>
        <a:lstStyle/>
        <a:p>
          <a:endParaRPr lang="es-ES"/>
        </a:p>
      </dgm:t>
    </dgm:pt>
    <dgm:pt modelId="{C678BF54-5AE7-443D-8D2D-A3CC44254ECB}" type="sibTrans" cxnId="{B4D5DF33-5D8D-4EBD-B185-ED4C5849FD31}">
      <dgm:prSet/>
      <dgm:spPr/>
      <dgm:t>
        <a:bodyPr/>
        <a:lstStyle/>
        <a:p>
          <a:endParaRPr lang="es-ES"/>
        </a:p>
      </dgm:t>
    </dgm:pt>
    <dgm:pt modelId="{F719F1FB-7471-4EFE-B8E3-D7ADA1E4E234}">
      <dgm:prSet custT="1"/>
      <dgm:spPr/>
      <dgm:t>
        <a:bodyPr/>
        <a:lstStyle/>
        <a:p>
          <a:r>
            <a:rPr lang="es-CL" sz="1900" b="1" dirty="0" smtClean="0"/>
            <a:t>MAG0601</a:t>
          </a:r>
          <a:endParaRPr lang="es-ES" sz="1900" b="1" dirty="0" smtClean="0"/>
        </a:p>
      </dgm:t>
    </dgm:pt>
    <dgm:pt modelId="{88580EE5-F970-4570-B0AA-013B3BECA2A2}" type="parTrans" cxnId="{12C9E84A-5CC7-4B27-B930-C95F3E66E296}">
      <dgm:prSet/>
      <dgm:spPr/>
      <dgm:t>
        <a:bodyPr/>
        <a:lstStyle/>
        <a:p>
          <a:endParaRPr lang="es-ES"/>
        </a:p>
      </dgm:t>
    </dgm:pt>
    <dgm:pt modelId="{FAC55B66-0669-42F6-B3B9-B04551E9F4BA}" type="sibTrans" cxnId="{12C9E84A-5CC7-4B27-B930-C95F3E66E296}">
      <dgm:prSet/>
      <dgm:spPr/>
      <dgm:t>
        <a:bodyPr/>
        <a:lstStyle/>
        <a:p>
          <a:endParaRPr lang="es-ES"/>
        </a:p>
      </dgm:t>
    </dgm:pt>
    <dgm:pt modelId="{FCD65716-786F-4741-9B23-6933C0A7D073}">
      <dgm:prSet custT="1"/>
      <dgm:spPr/>
      <dgm:t>
        <a:bodyPr/>
        <a:lstStyle/>
        <a:p>
          <a:r>
            <a:rPr lang="es-CL" sz="1900" b="1" dirty="0" smtClean="0"/>
            <a:t>UTM0811</a:t>
          </a:r>
          <a:endParaRPr lang="es-ES" sz="1900" b="1" dirty="0" smtClean="0"/>
        </a:p>
      </dgm:t>
    </dgm:pt>
    <dgm:pt modelId="{A89D9BA9-7511-4CF2-A5CF-964B32DE5F47}" type="parTrans" cxnId="{4F3E9CDA-9C35-409A-89E7-5C5EC25BBEF7}">
      <dgm:prSet/>
      <dgm:spPr/>
      <dgm:t>
        <a:bodyPr/>
        <a:lstStyle/>
        <a:p>
          <a:endParaRPr lang="es-ES"/>
        </a:p>
      </dgm:t>
    </dgm:pt>
    <dgm:pt modelId="{87C3E1F4-74A0-49A3-97D8-E4A4F26ADBAF}" type="sibTrans" cxnId="{4F3E9CDA-9C35-409A-89E7-5C5EC25BBEF7}">
      <dgm:prSet/>
      <dgm:spPr/>
      <dgm:t>
        <a:bodyPr/>
        <a:lstStyle/>
        <a:p>
          <a:endParaRPr lang="es-ES"/>
        </a:p>
      </dgm:t>
    </dgm:pt>
    <dgm:pt modelId="{1D144FE0-8E00-40AC-A675-2073ECCCBDB7}">
      <dgm:prSet custT="1"/>
      <dgm:spPr/>
      <dgm:t>
        <a:bodyPr/>
        <a:lstStyle/>
        <a:p>
          <a:r>
            <a:rPr lang="es-CL" sz="1900" b="1" dirty="0" smtClean="0"/>
            <a:t>FRO0602</a:t>
          </a:r>
          <a:endParaRPr lang="es-ES" sz="1900" b="1" dirty="0" smtClean="0"/>
        </a:p>
      </dgm:t>
    </dgm:pt>
    <dgm:pt modelId="{B03B11BA-1C03-4712-AFE9-335241BDD176}" type="parTrans" cxnId="{6041AB2B-BCB7-4B6B-BE90-A824A2AF6521}">
      <dgm:prSet/>
      <dgm:spPr/>
      <dgm:t>
        <a:bodyPr/>
        <a:lstStyle/>
        <a:p>
          <a:endParaRPr lang="es-ES"/>
        </a:p>
      </dgm:t>
    </dgm:pt>
    <dgm:pt modelId="{9CD26DC3-1EB5-4068-B41E-31B5F1669CB4}" type="sibTrans" cxnId="{6041AB2B-BCB7-4B6B-BE90-A824A2AF6521}">
      <dgm:prSet/>
      <dgm:spPr/>
      <dgm:t>
        <a:bodyPr/>
        <a:lstStyle/>
        <a:p>
          <a:endParaRPr lang="es-ES"/>
        </a:p>
      </dgm:t>
    </dgm:pt>
    <dgm:pt modelId="{2253A196-2660-43A4-B332-0A23FD93A75B}">
      <dgm:prSet custT="1"/>
      <dgm:spPr/>
      <dgm:t>
        <a:bodyPr/>
        <a:lstStyle/>
        <a:p>
          <a:r>
            <a:rPr lang="es-CL" sz="1900" b="1" dirty="0" smtClean="0"/>
            <a:t>ATA0601</a:t>
          </a:r>
          <a:endParaRPr lang="es-ES" sz="1900" b="1" dirty="0" smtClean="0"/>
        </a:p>
      </dgm:t>
    </dgm:pt>
    <dgm:pt modelId="{FE58A589-C8BF-4BEE-B08E-44256888C07B}" type="parTrans" cxnId="{2C0C3944-EBA8-49A3-8F3A-D6C64056D328}">
      <dgm:prSet/>
      <dgm:spPr/>
      <dgm:t>
        <a:bodyPr/>
        <a:lstStyle/>
        <a:p>
          <a:endParaRPr lang="es-ES"/>
        </a:p>
      </dgm:t>
    </dgm:pt>
    <dgm:pt modelId="{969643A4-5CAA-472B-905E-ACF204B835A9}" type="sibTrans" cxnId="{2C0C3944-EBA8-49A3-8F3A-D6C64056D328}">
      <dgm:prSet/>
      <dgm:spPr/>
      <dgm:t>
        <a:bodyPr/>
        <a:lstStyle/>
        <a:p>
          <a:endParaRPr lang="es-ES"/>
        </a:p>
      </dgm:t>
    </dgm:pt>
    <dgm:pt modelId="{4A6FAAF6-CE3C-44FD-8D89-D64B4A8E8E6A}">
      <dgm:prSet phldrT="[Texto]" custT="1"/>
      <dgm:spPr/>
      <dgm:t>
        <a:bodyPr/>
        <a:lstStyle/>
        <a:p>
          <a:r>
            <a:rPr lang="es-ES" sz="1500" dirty="0" smtClean="0"/>
            <a:t>Implementación de una Unidad de Análisis Institucional en la Universidad de Antofagasta</a:t>
          </a:r>
          <a:endParaRPr lang="es-ES" sz="1500" dirty="0"/>
        </a:p>
      </dgm:t>
    </dgm:pt>
    <dgm:pt modelId="{76BADCE6-D5C1-4A89-960B-B091A9E31DC1}" type="parTrans" cxnId="{088940A0-71FC-45E3-8E3E-79B3CB384582}">
      <dgm:prSet/>
      <dgm:spPr/>
      <dgm:t>
        <a:bodyPr/>
        <a:lstStyle/>
        <a:p>
          <a:endParaRPr lang="es-ES"/>
        </a:p>
      </dgm:t>
    </dgm:pt>
    <dgm:pt modelId="{76F72475-9FCA-4317-A04D-207E9B637592}" type="sibTrans" cxnId="{088940A0-71FC-45E3-8E3E-79B3CB384582}">
      <dgm:prSet/>
      <dgm:spPr/>
      <dgm:t>
        <a:bodyPr/>
        <a:lstStyle/>
        <a:p>
          <a:endParaRPr lang="es-ES"/>
        </a:p>
      </dgm:t>
    </dgm:pt>
    <dgm:pt modelId="{D30BD871-E90A-45D6-9ED4-ECDDEDA74AC2}">
      <dgm:prSet custT="1"/>
      <dgm:spPr/>
      <dgm:t>
        <a:bodyPr/>
        <a:lstStyle/>
        <a:p>
          <a:r>
            <a:rPr lang="es-ES" sz="1500" dirty="0" smtClean="0"/>
            <a:t>Fortalecimiento de la Capacidad de Gestión Académica para el Aseguramiento de la Calidad en el Pregrado y Postgrado de la Universidad de Chile</a:t>
          </a:r>
          <a:endParaRPr lang="es-ES" sz="1500" dirty="0"/>
        </a:p>
      </dgm:t>
    </dgm:pt>
    <dgm:pt modelId="{FB5AE7E9-EB12-4517-8748-8E1CFBF4ED96}" type="parTrans" cxnId="{085CB9CF-F77E-4893-9BEB-287C1EEE0BA3}">
      <dgm:prSet/>
      <dgm:spPr/>
      <dgm:t>
        <a:bodyPr/>
        <a:lstStyle/>
        <a:p>
          <a:endParaRPr lang="es-ES"/>
        </a:p>
      </dgm:t>
    </dgm:pt>
    <dgm:pt modelId="{B00584CB-36D8-4460-BE0B-C4A72A4AAAFA}" type="sibTrans" cxnId="{085CB9CF-F77E-4893-9BEB-287C1EEE0BA3}">
      <dgm:prSet/>
      <dgm:spPr/>
      <dgm:t>
        <a:bodyPr/>
        <a:lstStyle/>
        <a:p>
          <a:endParaRPr lang="es-ES"/>
        </a:p>
      </dgm:t>
    </dgm:pt>
    <dgm:pt modelId="{BF9AD876-C907-44D5-A083-AC9BE10AD908}">
      <dgm:prSet custT="1"/>
      <dgm:spPr/>
      <dgm:t>
        <a:bodyPr/>
        <a:lstStyle/>
        <a:p>
          <a:r>
            <a:rPr lang="es-CL" sz="1500" b="1" dirty="0" smtClean="0"/>
            <a:t> </a:t>
          </a:r>
          <a:r>
            <a:rPr lang="es-ES" sz="1500" dirty="0" smtClean="0"/>
            <a:t>Fortalecimiento de las Capacidades de Análisis Institucional de la Universidad Técnica Federico Santa María</a:t>
          </a:r>
          <a:endParaRPr lang="es-ES" sz="1500" dirty="0"/>
        </a:p>
      </dgm:t>
    </dgm:pt>
    <dgm:pt modelId="{9F098BC1-7BEB-4B81-B627-ADB4A7801F29}" type="parTrans" cxnId="{38E6B778-453A-47E3-80B1-0C7067563FED}">
      <dgm:prSet/>
      <dgm:spPr/>
      <dgm:t>
        <a:bodyPr/>
        <a:lstStyle/>
        <a:p>
          <a:endParaRPr lang="es-ES"/>
        </a:p>
      </dgm:t>
    </dgm:pt>
    <dgm:pt modelId="{D410EC93-E132-415C-8C06-C10AAA7C42E0}" type="sibTrans" cxnId="{38E6B778-453A-47E3-80B1-0C7067563FED}">
      <dgm:prSet/>
      <dgm:spPr/>
      <dgm:t>
        <a:bodyPr/>
        <a:lstStyle/>
        <a:p>
          <a:endParaRPr lang="es-ES"/>
        </a:p>
      </dgm:t>
    </dgm:pt>
    <dgm:pt modelId="{6ACF15B0-B1D2-4D9C-8C0E-38663E78F615}">
      <dgm:prSet custT="1"/>
      <dgm:spPr/>
      <dgm:t>
        <a:bodyPr/>
        <a:lstStyle/>
        <a:p>
          <a:r>
            <a:rPr lang="es-ES" sz="1500" dirty="0" smtClean="0"/>
            <a:t>Fortalecimiento de capacidades y competencias de planificación y análisis institucional en unidades estratégicas de la USACH</a:t>
          </a:r>
          <a:endParaRPr lang="es-ES" sz="1500" dirty="0"/>
        </a:p>
      </dgm:t>
    </dgm:pt>
    <dgm:pt modelId="{55594A06-C005-46DB-959B-12E22F75BF34}" type="parTrans" cxnId="{13EEA7B8-7D07-4B1B-B0ED-39BC90BDA11F}">
      <dgm:prSet/>
      <dgm:spPr/>
      <dgm:t>
        <a:bodyPr/>
        <a:lstStyle/>
        <a:p>
          <a:endParaRPr lang="es-ES"/>
        </a:p>
      </dgm:t>
    </dgm:pt>
    <dgm:pt modelId="{300ED628-5471-4417-BDF2-91F843F941F8}" type="sibTrans" cxnId="{13EEA7B8-7D07-4B1B-B0ED-39BC90BDA11F}">
      <dgm:prSet/>
      <dgm:spPr/>
      <dgm:t>
        <a:bodyPr/>
        <a:lstStyle/>
        <a:p>
          <a:endParaRPr lang="es-ES"/>
        </a:p>
      </dgm:t>
    </dgm:pt>
    <dgm:pt modelId="{908A5730-02DF-4993-AC4C-9DD41C69ABD5}">
      <dgm:prSet custT="1"/>
      <dgm:spPr/>
      <dgm:t>
        <a:bodyPr/>
        <a:lstStyle/>
        <a:p>
          <a:r>
            <a:rPr lang="es-ES" sz="1500" dirty="0" smtClean="0"/>
            <a:t>En Busca del Alineamiento de la Gestión Académica y Administrativa de la U. de Magallanes</a:t>
          </a:r>
          <a:endParaRPr lang="es-ES" sz="1500" dirty="0"/>
        </a:p>
      </dgm:t>
    </dgm:pt>
    <dgm:pt modelId="{B51FD0FC-4A65-49A7-9501-3F9C88C9C6BB}" type="parTrans" cxnId="{6AB0D189-44ED-434A-B81D-6279FAC9E634}">
      <dgm:prSet/>
      <dgm:spPr/>
      <dgm:t>
        <a:bodyPr/>
        <a:lstStyle/>
        <a:p>
          <a:endParaRPr lang="es-ES"/>
        </a:p>
      </dgm:t>
    </dgm:pt>
    <dgm:pt modelId="{B13FBD04-89CE-43A7-9EE3-3992EB363C08}" type="sibTrans" cxnId="{6AB0D189-44ED-434A-B81D-6279FAC9E634}">
      <dgm:prSet/>
      <dgm:spPr/>
      <dgm:t>
        <a:bodyPr/>
        <a:lstStyle/>
        <a:p>
          <a:endParaRPr lang="es-ES"/>
        </a:p>
      </dgm:t>
    </dgm:pt>
    <dgm:pt modelId="{1A3C672B-372C-4FB8-B85E-0CB3791AE0C7}">
      <dgm:prSet custT="1"/>
      <dgm:spPr/>
      <dgm:t>
        <a:bodyPr/>
        <a:lstStyle/>
        <a:p>
          <a:r>
            <a:rPr lang="es-ES" sz="1500" dirty="0" smtClean="0"/>
            <a:t>Desarrollo y fortalecimiento de las capacidades de gestión institucional y académicas para el aseguramiento de la calidad y mejoramiento de los resultados docentes en la Universidad Tecnológica Metropolitana</a:t>
          </a:r>
          <a:endParaRPr lang="es-ES" sz="1500" dirty="0"/>
        </a:p>
      </dgm:t>
    </dgm:pt>
    <dgm:pt modelId="{5019F6FC-DEB6-4FC8-B746-D7CAD9F0EADF}" type="parTrans" cxnId="{B83B1BBF-7C6C-4523-96AA-006C006203B4}">
      <dgm:prSet/>
      <dgm:spPr/>
      <dgm:t>
        <a:bodyPr/>
        <a:lstStyle/>
        <a:p>
          <a:endParaRPr lang="es-ES"/>
        </a:p>
      </dgm:t>
    </dgm:pt>
    <dgm:pt modelId="{2E39B2C8-C357-4516-BDDD-23D0CC5B83BE}" type="sibTrans" cxnId="{B83B1BBF-7C6C-4523-96AA-006C006203B4}">
      <dgm:prSet/>
      <dgm:spPr/>
      <dgm:t>
        <a:bodyPr/>
        <a:lstStyle/>
        <a:p>
          <a:endParaRPr lang="es-ES"/>
        </a:p>
      </dgm:t>
    </dgm:pt>
    <dgm:pt modelId="{19532193-622F-4E3F-BE1E-24D23F4258D8}">
      <dgm:prSet custT="1"/>
      <dgm:spPr/>
      <dgm:t>
        <a:bodyPr/>
        <a:lstStyle/>
        <a:p>
          <a:r>
            <a:rPr lang="es-ES" sz="1500" dirty="0" smtClean="0"/>
            <a:t>Desarrollo, Fortalecimiento y Diseminación de las capacidades de gestión académica y estratégica</a:t>
          </a:r>
          <a:endParaRPr lang="es-ES" sz="1500" dirty="0"/>
        </a:p>
      </dgm:t>
    </dgm:pt>
    <dgm:pt modelId="{5898BD95-4629-4D05-991D-B6C9757E09C9}" type="parTrans" cxnId="{29EE691C-5D97-43F0-B7F2-E6A6879E917E}">
      <dgm:prSet/>
      <dgm:spPr/>
      <dgm:t>
        <a:bodyPr/>
        <a:lstStyle/>
        <a:p>
          <a:endParaRPr lang="es-ES"/>
        </a:p>
      </dgm:t>
    </dgm:pt>
    <dgm:pt modelId="{A43478F6-B877-4586-8065-3D95E5DD58A6}" type="sibTrans" cxnId="{29EE691C-5D97-43F0-B7F2-E6A6879E917E}">
      <dgm:prSet/>
      <dgm:spPr/>
      <dgm:t>
        <a:bodyPr/>
        <a:lstStyle/>
        <a:p>
          <a:endParaRPr lang="es-ES"/>
        </a:p>
      </dgm:t>
    </dgm:pt>
    <dgm:pt modelId="{BFAD6C84-C1E2-4E3A-BB73-F656006E0985}">
      <dgm:prSet custT="1"/>
      <dgm:spPr/>
      <dgm:t>
        <a:bodyPr/>
        <a:lstStyle/>
        <a:p>
          <a:r>
            <a:rPr lang="es-ES" sz="1500" dirty="0" smtClean="0"/>
            <a:t>Diseño e Implementación de un Sistema de Análisis Institucional, para la Universidad de Atacama.  Continuidad al Proyecto ATA0104</a:t>
          </a:r>
          <a:endParaRPr lang="es-ES" sz="1500" dirty="0"/>
        </a:p>
      </dgm:t>
    </dgm:pt>
    <dgm:pt modelId="{2672D103-CBBB-4353-87FD-AAE036F5DF73}" type="parTrans" cxnId="{A9DE7657-1E1A-4202-8079-20F372DF49C6}">
      <dgm:prSet/>
      <dgm:spPr/>
      <dgm:t>
        <a:bodyPr/>
        <a:lstStyle/>
        <a:p>
          <a:endParaRPr lang="es-ES"/>
        </a:p>
      </dgm:t>
    </dgm:pt>
    <dgm:pt modelId="{F2EA3805-FC26-4F11-9E4B-43F8C64BB55A}" type="sibTrans" cxnId="{A9DE7657-1E1A-4202-8079-20F372DF49C6}">
      <dgm:prSet/>
      <dgm:spPr/>
      <dgm:t>
        <a:bodyPr/>
        <a:lstStyle/>
        <a:p>
          <a:endParaRPr lang="es-ES"/>
        </a:p>
      </dgm:t>
    </dgm:pt>
    <dgm:pt modelId="{8E4B9D17-8655-4AA2-B9E2-6A9BCFFE542D}" type="pres">
      <dgm:prSet presAssocID="{2DC394E9-3662-4E9D-B7B8-7F6D8AC12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AC3827-0679-470B-BEF0-F6D956549058}" type="pres">
      <dgm:prSet presAssocID="{3E3A7062-6BF1-459C-B695-49D5C6571403}" presName="linNode" presStyleCnt="0"/>
      <dgm:spPr/>
    </dgm:pt>
    <dgm:pt modelId="{135CD9D1-F2AC-4E40-86A5-43C27F7F23ED}" type="pres">
      <dgm:prSet presAssocID="{3E3A7062-6BF1-459C-B695-49D5C6571403}" presName="parentText" presStyleLbl="node1" presStyleIdx="0" presStyleCnt="8" custScaleX="47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D7AA93-CB0C-42A9-9B9E-353942AC679E}" type="pres">
      <dgm:prSet presAssocID="{3E3A7062-6BF1-459C-B695-49D5C6571403}" presName="descendantText" presStyleLbl="alignAccFollowNode1" presStyleIdx="0" presStyleCnt="8" custScaleX="150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A32FF0-40B6-4A17-BF76-DFFFD35C394B}" type="pres">
      <dgm:prSet presAssocID="{673E5898-71BB-40F4-976F-2D5F79BDFCAB}" presName="sp" presStyleCnt="0"/>
      <dgm:spPr/>
    </dgm:pt>
    <dgm:pt modelId="{CD81CE4C-3591-4F77-A2FB-E49863148E1A}" type="pres">
      <dgm:prSet presAssocID="{E341F2A5-C2FC-4AF5-A9B9-75C1F7B725B6}" presName="linNode" presStyleCnt="0"/>
      <dgm:spPr/>
    </dgm:pt>
    <dgm:pt modelId="{4F40F3DE-AB7D-44D4-BE72-B3E03658078A}" type="pres">
      <dgm:prSet presAssocID="{E341F2A5-C2FC-4AF5-A9B9-75C1F7B725B6}" presName="parentText" presStyleLbl="node1" presStyleIdx="1" presStyleCnt="8" custScaleX="47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AC8570-84BB-4700-BAC2-AEAAFA362DA9}" type="pres">
      <dgm:prSet presAssocID="{E341F2A5-C2FC-4AF5-A9B9-75C1F7B725B6}" presName="descendantText" presStyleLbl="alignAccFollowNode1" presStyleIdx="1" presStyleCnt="8" custScaleX="150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FE6FFA-1EAD-4485-B448-14B3D2ECBD3E}" type="pres">
      <dgm:prSet presAssocID="{149DB56E-7F94-49FF-9CEE-FFB28AB3A3A8}" presName="sp" presStyleCnt="0"/>
      <dgm:spPr/>
    </dgm:pt>
    <dgm:pt modelId="{975E9B86-CEC4-40CD-A2C7-D3168FFB26AD}" type="pres">
      <dgm:prSet presAssocID="{D8294D43-E299-431C-B85B-ED5AFFD77D1F}" presName="linNode" presStyleCnt="0"/>
      <dgm:spPr/>
    </dgm:pt>
    <dgm:pt modelId="{8842EAA4-B737-4F63-9BCE-9A7E20BC4D2F}" type="pres">
      <dgm:prSet presAssocID="{D8294D43-E299-431C-B85B-ED5AFFD77D1F}" presName="parentText" presStyleLbl="node1" presStyleIdx="2" presStyleCnt="8" custScaleX="47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D2C298-F121-4532-BEA5-CB38986B9E39}" type="pres">
      <dgm:prSet presAssocID="{D8294D43-E299-431C-B85B-ED5AFFD77D1F}" presName="descendantText" presStyleLbl="alignAccFollowNode1" presStyleIdx="2" presStyleCnt="8" custScaleX="150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00B5F0-AD98-4307-94C5-DD07B63AC9AF}" type="pres">
      <dgm:prSet presAssocID="{7D4CD1AE-5C7F-49CC-97D2-00EA775DCC75}" presName="sp" presStyleCnt="0"/>
      <dgm:spPr/>
    </dgm:pt>
    <dgm:pt modelId="{78518D8C-827E-4543-991A-01ED87C343C1}" type="pres">
      <dgm:prSet presAssocID="{67DA34FA-EAA3-4795-8004-DE5F5F7AB3D4}" presName="linNode" presStyleCnt="0"/>
      <dgm:spPr/>
    </dgm:pt>
    <dgm:pt modelId="{85983B34-AAF7-4198-BF55-27FBF9301EB3}" type="pres">
      <dgm:prSet presAssocID="{67DA34FA-EAA3-4795-8004-DE5F5F7AB3D4}" presName="parentText" presStyleLbl="node1" presStyleIdx="3" presStyleCnt="8" custScaleX="47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DA0393-6EDE-4F9B-9520-927E589D2001}" type="pres">
      <dgm:prSet presAssocID="{67DA34FA-EAA3-4795-8004-DE5F5F7AB3D4}" presName="descendantText" presStyleLbl="alignAccFollowNode1" presStyleIdx="3" presStyleCnt="8" custScaleX="150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F2C143-D555-46A2-910D-247D0A6E2561}" type="pres">
      <dgm:prSet presAssocID="{C678BF54-5AE7-443D-8D2D-A3CC44254ECB}" presName="sp" presStyleCnt="0"/>
      <dgm:spPr/>
    </dgm:pt>
    <dgm:pt modelId="{1EF4DDA5-ED0C-4052-A0A8-BF15D0F623A6}" type="pres">
      <dgm:prSet presAssocID="{F719F1FB-7471-4EFE-B8E3-D7ADA1E4E234}" presName="linNode" presStyleCnt="0"/>
      <dgm:spPr/>
    </dgm:pt>
    <dgm:pt modelId="{DA8DF735-746F-4E3F-ACC7-32F526C9A5B5}" type="pres">
      <dgm:prSet presAssocID="{F719F1FB-7471-4EFE-B8E3-D7ADA1E4E234}" presName="parentText" presStyleLbl="node1" presStyleIdx="4" presStyleCnt="8" custScaleX="47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20695F-E549-40A4-B22F-E3FE466F745C}" type="pres">
      <dgm:prSet presAssocID="{F719F1FB-7471-4EFE-B8E3-D7ADA1E4E234}" presName="descendantText" presStyleLbl="alignAccFollowNode1" presStyleIdx="4" presStyleCnt="8" custScaleX="150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6594E-880A-465B-A64E-46F77C590F40}" type="pres">
      <dgm:prSet presAssocID="{FAC55B66-0669-42F6-B3B9-B04551E9F4BA}" presName="sp" presStyleCnt="0"/>
      <dgm:spPr/>
    </dgm:pt>
    <dgm:pt modelId="{FB74CB61-C3C3-44FB-A83A-23B1D701EB32}" type="pres">
      <dgm:prSet presAssocID="{FCD65716-786F-4741-9B23-6933C0A7D073}" presName="linNode" presStyleCnt="0"/>
      <dgm:spPr/>
    </dgm:pt>
    <dgm:pt modelId="{3661693A-D183-41E5-A04B-3E4E19824873}" type="pres">
      <dgm:prSet presAssocID="{FCD65716-786F-4741-9B23-6933C0A7D073}" presName="parentText" presStyleLbl="node1" presStyleIdx="5" presStyleCnt="8" custScaleX="47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DAFD48-5EC5-4499-B52D-374FEB6A9995}" type="pres">
      <dgm:prSet presAssocID="{FCD65716-786F-4741-9B23-6933C0A7D073}" presName="descendantText" presStyleLbl="alignAccFollowNode1" presStyleIdx="5" presStyleCnt="8" custScaleX="150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2BB0CB-4F6A-42E8-AAAD-A28BC08E22DF}" type="pres">
      <dgm:prSet presAssocID="{87C3E1F4-74A0-49A3-97D8-E4A4F26ADBAF}" presName="sp" presStyleCnt="0"/>
      <dgm:spPr/>
    </dgm:pt>
    <dgm:pt modelId="{4835D46D-05F0-4520-AAE0-F2ABF54F1770}" type="pres">
      <dgm:prSet presAssocID="{1D144FE0-8E00-40AC-A675-2073ECCCBDB7}" presName="linNode" presStyleCnt="0"/>
      <dgm:spPr/>
    </dgm:pt>
    <dgm:pt modelId="{94705D0D-A3F6-4296-85D5-6759E9ECB7F6}" type="pres">
      <dgm:prSet presAssocID="{1D144FE0-8E00-40AC-A675-2073ECCCBDB7}" presName="parentText" presStyleLbl="node1" presStyleIdx="6" presStyleCnt="8" custScaleX="47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91035-BA80-40B4-AC18-C805D5273ADE}" type="pres">
      <dgm:prSet presAssocID="{1D144FE0-8E00-40AC-A675-2073ECCCBDB7}" presName="descendantText" presStyleLbl="alignAccFollowNode1" presStyleIdx="6" presStyleCnt="8" custScaleX="150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D61D95-4628-4E50-9E60-CF846DBEE952}" type="pres">
      <dgm:prSet presAssocID="{9CD26DC3-1EB5-4068-B41E-31B5F1669CB4}" presName="sp" presStyleCnt="0"/>
      <dgm:spPr/>
    </dgm:pt>
    <dgm:pt modelId="{46644B76-F3E4-47AC-8450-89C73FC99B02}" type="pres">
      <dgm:prSet presAssocID="{2253A196-2660-43A4-B332-0A23FD93A75B}" presName="linNode" presStyleCnt="0"/>
      <dgm:spPr/>
    </dgm:pt>
    <dgm:pt modelId="{DD6A1A0D-78B9-467B-AB87-35D5C1C058A2}" type="pres">
      <dgm:prSet presAssocID="{2253A196-2660-43A4-B332-0A23FD93A75B}" presName="parentText" presStyleLbl="node1" presStyleIdx="7" presStyleCnt="8" custScaleX="47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B4CA3-7AA4-4FAD-9671-F4AB881364C8}" type="pres">
      <dgm:prSet presAssocID="{2253A196-2660-43A4-B332-0A23FD93A75B}" presName="descendantText" presStyleLbl="alignAccFollowNode1" presStyleIdx="7" presStyleCnt="8" custScaleX="150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EE691C-5D97-43F0-B7F2-E6A6879E917E}" srcId="{1D144FE0-8E00-40AC-A675-2073ECCCBDB7}" destId="{19532193-622F-4E3F-BE1E-24D23F4258D8}" srcOrd="0" destOrd="0" parTransId="{5898BD95-4629-4D05-991D-B6C9757E09C9}" sibTransId="{A43478F6-B877-4586-8065-3D95E5DD58A6}"/>
    <dgm:cxn modelId="{4D518B9F-A344-4AF0-81E5-A6D1415757E7}" type="presOf" srcId="{BF9AD876-C907-44D5-A083-AC9BE10AD908}" destId="{4CD2C298-F121-4532-BEA5-CB38986B9E39}" srcOrd="0" destOrd="0" presId="urn:microsoft.com/office/officeart/2005/8/layout/vList5"/>
    <dgm:cxn modelId="{3A044657-0AA4-477C-BB4C-29DE67E7FC41}" type="presOf" srcId="{BFAD6C84-C1E2-4E3A-BB73-F656006E0985}" destId="{E87B4CA3-7AA4-4FAD-9671-F4AB881364C8}" srcOrd="0" destOrd="0" presId="urn:microsoft.com/office/officeart/2005/8/layout/vList5"/>
    <dgm:cxn modelId="{EED77B31-FDA9-48C4-8AB4-50225FCC461D}" type="presOf" srcId="{67DA34FA-EAA3-4795-8004-DE5F5F7AB3D4}" destId="{85983B34-AAF7-4198-BF55-27FBF9301EB3}" srcOrd="0" destOrd="0" presId="urn:microsoft.com/office/officeart/2005/8/layout/vList5"/>
    <dgm:cxn modelId="{F8306078-14E4-4E8A-BE38-8D1572F92FDA}" type="presOf" srcId="{4A6FAAF6-CE3C-44FD-8D89-D64B4A8E8E6A}" destId="{9DD7AA93-CB0C-42A9-9B9E-353942AC679E}" srcOrd="0" destOrd="0" presId="urn:microsoft.com/office/officeart/2005/8/layout/vList5"/>
    <dgm:cxn modelId="{244B7355-D3E9-4235-998D-4FFA6593FDA9}" type="presOf" srcId="{3E3A7062-6BF1-459C-B695-49D5C6571403}" destId="{135CD9D1-F2AC-4E40-86A5-43C27F7F23ED}" srcOrd="0" destOrd="0" presId="urn:microsoft.com/office/officeart/2005/8/layout/vList5"/>
    <dgm:cxn modelId="{759A1EA7-CCEA-40D4-8C92-3C69394C4416}" type="presOf" srcId="{E341F2A5-C2FC-4AF5-A9B9-75C1F7B725B6}" destId="{4F40F3DE-AB7D-44D4-BE72-B3E03658078A}" srcOrd="0" destOrd="0" presId="urn:microsoft.com/office/officeart/2005/8/layout/vList5"/>
    <dgm:cxn modelId="{E47E444D-A801-44AD-AB25-B34ED3077D3C}" type="presOf" srcId="{1D144FE0-8E00-40AC-A675-2073ECCCBDB7}" destId="{94705D0D-A3F6-4296-85D5-6759E9ECB7F6}" srcOrd="0" destOrd="0" presId="urn:microsoft.com/office/officeart/2005/8/layout/vList5"/>
    <dgm:cxn modelId="{A908DDF5-FB16-47B9-BD27-634362AC3EA3}" srcId="{2DC394E9-3662-4E9D-B7B8-7F6D8AC1239B}" destId="{E341F2A5-C2FC-4AF5-A9B9-75C1F7B725B6}" srcOrd="1" destOrd="0" parTransId="{1677D3D6-BA8E-48FB-AAE7-3670B79E7651}" sibTransId="{149DB56E-7F94-49FF-9CEE-FFB28AB3A3A8}"/>
    <dgm:cxn modelId="{6AB0D189-44ED-434A-B81D-6279FAC9E634}" srcId="{F719F1FB-7471-4EFE-B8E3-D7ADA1E4E234}" destId="{908A5730-02DF-4993-AC4C-9DD41C69ABD5}" srcOrd="0" destOrd="0" parTransId="{B51FD0FC-4A65-49A7-9501-3F9C88C9C6BB}" sibTransId="{B13FBD04-89CE-43A7-9EE3-3992EB363C08}"/>
    <dgm:cxn modelId="{E90BB36D-BD08-46B0-B50D-49D483F1D71C}" srcId="{2DC394E9-3662-4E9D-B7B8-7F6D8AC1239B}" destId="{3E3A7062-6BF1-459C-B695-49D5C6571403}" srcOrd="0" destOrd="0" parTransId="{A6D4DA80-E03D-48F3-ADFC-6BFB061093EA}" sibTransId="{673E5898-71BB-40F4-976F-2D5F79BDFCAB}"/>
    <dgm:cxn modelId="{088940A0-71FC-45E3-8E3E-79B3CB384582}" srcId="{3E3A7062-6BF1-459C-B695-49D5C6571403}" destId="{4A6FAAF6-CE3C-44FD-8D89-D64B4A8E8E6A}" srcOrd="0" destOrd="0" parTransId="{76BADCE6-D5C1-4A89-960B-B091A9E31DC1}" sibTransId="{76F72475-9FCA-4317-A04D-207E9B637592}"/>
    <dgm:cxn modelId="{A9DE7657-1E1A-4202-8079-20F372DF49C6}" srcId="{2253A196-2660-43A4-B332-0A23FD93A75B}" destId="{BFAD6C84-C1E2-4E3A-BB73-F656006E0985}" srcOrd="0" destOrd="0" parTransId="{2672D103-CBBB-4353-87FD-AAE036F5DF73}" sibTransId="{F2EA3805-FC26-4F11-9E4B-43F8C64BB55A}"/>
    <dgm:cxn modelId="{EA8F85AD-C7D6-437C-9EBC-7E92157F7DFD}" type="presOf" srcId="{FCD65716-786F-4741-9B23-6933C0A7D073}" destId="{3661693A-D183-41E5-A04B-3E4E19824873}" srcOrd="0" destOrd="0" presId="urn:microsoft.com/office/officeart/2005/8/layout/vList5"/>
    <dgm:cxn modelId="{B4D5DF33-5D8D-4EBD-B185-ED4C5849FD31}" srcId="{2DC394E9-3662-4E9D-B7B8-7F6D8AC1239B}" destId="{67DA34FA-EAA3-4795-8004-DE5F5F7AB3D4}" srcOrd="3" destOrd="0" parTransId="{FBC866B4-E835-44C5-AA0B-D8A8B15F3C4B}" sibTransId="{C678BF54-5AE7-443D-8D2D-A3CC44254ECB}"/>
    <dgm:cxn modelId="{085CB9CF-F77E-4893-9BEB-287C1EEE0BA3}" srcId="{E341F2A5-C2FC-4AF5-A9B9-75C1F7B725B6}" destId="{D30BD871-E90A-45D6-9ED4-ECDDEDA74AC2}" srcOrd="0" destOrd="0" parTransId="{FB5AE7E9-EB12-4517-8748-8E1CFBF4ED96}" sibTransId="{B00584CB-36D8-4460-BE0B-C4A72A4AAAFA}"/>
    <dgm:cxn modelId="{88D8900E-060A-45B2-87A5-3B5E4D3A2FC8}" type="presOf" srcId="{19532193-622F-4E3F-BE1E-24D23F4258D8}" destId="{E5D91035-BA80-40B4-AC18-C805D5273ADE}" srcOrd="0" destOrd="0" presId="urn:microsoft.com/office/officeart/2005/8/layout/vList5"/>
    <dgm:cxn modelId="{6041AB2B-BCB7-4B6B-BE90-A824A2AF6521}" srcId="{2DC394E9-3662-4E9D-B7B8-7F6D8AC1239B}" destId="{1D144FE0-8E00-40AC-A675-2073ECCCBDB7}" srcOrd="6" destOrd="0" parTransId="{B03B11BA-1C03-4712-AFE9-335241BDD176}" sibTransId="{9CD26DC3-1EB5-4068-B41E-31B5F1669CB4}"/>
    <dgm:cxn modelId="{3006EF10-3709-47FF-ADF3-50ECD78B1ABE}" type="presOf" srcId="{2253A196-2660-43A4-B332-0A23FD93A75B}" destId="{DD6A1A0D-78B9-467B-AB87-35D5C1C058A2}" srcOrd="0" destOrd="0" presId="urn:microsoft.com/office/officeart/2005/8/layout/vList5"/>
    <dgm:cxn modelId="{9B53677E-258A-4743-9120-BC1E1519FC58}" type="presOf" srcId="{F719F1FB-7471-4EFE-B8E3-D7ADA1E4E234}" destId="{DA8DF735-746F-4E3F-ACC7-32F526C9A5B5}" srcOrd="0" destOrd="0" presId="urn:microsoft.com/office/officeart/2005/8/layout/vList5"/>
    <dgm:cxn modelId="{60F3F7EB-09EC-4454-836F-D9504155E105}" type="presOf" srcId="{D8294D43-E299-431C-B85B-ED5AFFD77D1F}" destId="{8842EAA4-B737-4F63-9BCE-9A7E20BC4D2F}" srcOrd="0" destOrd="0" presId="urn:microsoft.com/office/officeart/2005/8/layout/vList5"/>
    <dgm:cxn modelId="{B83B1BBF-7C6C-4523-96AA-006C006203B4}" srcId="{FCD65716-786F-4741-9B23-6933C0A7D073}" destId="{1A3C672B-372C-4FB8-B85E-0CB3791AE0C7}" srcOrd="0" destOrd="0" parTransId="{5019F6FC-DEB6-4FC8-B746-D7CAD9F0EADF}" sibTransId="{2E39B2C8-C357-4516-BDDD-23D0CC5B83BE}"/>
    <dgm:cxn modelId="{13EEA7B8-7D07-4B1B-B0ED-39BC90BDA11F}" srcId="{67DA34FA-EAA3-4795-8004-DE5F5F7AB3D4}" destId="{6ACF15B0-B1D2-4D9C-8C0E-38663E78F615}" srcOrd="0" destOrd="0" parTransId="{55594A06-C005-46DB-959B-12E22F75BF34}" sibTransId="{300ED628-5471-4417-BDF2-91F843F941F8}"/>
    <dgm:cxn modelId="{C9F77F82-36F9-40C5-BFAA-DC0FB9BAD433}" srcId="{2DC394E9-3662-4E9D-B7B8-7F6D8AC1239B}" destId="{D8294D43-E299-431C-B85B-ED5AFFD77D1F}" srcOrd="2" destOrd="0" parTransId="{2EA910AA-5CE7-4F63-B96C-ADB703D0178B}" sibTransId="{7D4CD1AE-5C7F-49CC-97D2-00EA775DCC75}"/>
    <dgm:cxn modelId="{38E6B778-453A-47E3-80B1-0C7067563FED}" srcId="{D8294D43-E299-431C-B85B-ED5AFFD77D1F}" destId="{BF9AD876-C907-44D5-A083-AC9BE10AD908}" srcOrd="0" destOrd="0" parTransId="{9F098BC1-7BEB-4B81-B627-ADB4A7801F29}" sibTransId="{D410EC93-E132-415C-8C06-C10AAA7C42E0}"/>
    <dgm:cxn modelId="{AE40BE40-F243-435D-8505-8C41BC1E02A1}" type="presOf" srcId="{6ACF15B0-B1D2-4D9C-8C0E-38663E78F615}" destId="{09DA0393-6EDE-4F9B-9520-927E589D2001}" srcOrd="0" destOrd="0" presId="urn:microsoft.com/office/officeart/2005/8/layout/vList5"/>
    <dgm:cxn modelId="{12C9E84A-5CC7-4B27-B930-C95F3E66E296}" srcId="{2DC394E9-3662-4E9D-B7B8-7F6D8AC1239B}" destId="{F719F1FB-7471-4EFE-B8E3-D7ADA1E4E234}" srcOrd="4" destOrd="0" parTransId="{88580EE5-F970-4570-B0AA-013B3BECA2A2}" sibTransId="{FAC55B66-0669-42F6-B3B9-B04551E9F4BA}"/>
    <dgm:cxn modelId="{994D8375-0BEE-46A1-8133-85FB8DEF02F4}" type="presOf" srcId="{D30BD871-E90A-45D6-9ED4-ECDDEDA74AC2}" destId="{59AC8570-84BB-4700-BAC2-AEAAFA362DA9}" srcOrd="0" destOrd="0" presId="urn:microsoft.com/office/officeart/2005/8/layout/vList5"/>
    <dgm:cxn modelId="{93E8A41E-EF38-454A-8CE5-30E98E0E4296}" type="presOf" srcId="{908A5730-02DF-4993-AC4C-9DD41C69ABD5}" destId="{7D20695F-E549-40A4-B22F-E3FE466F745C}" srcOrd="0" destOrd="0" presId="urn:microsoft.com/office/officeart/2005/8/layout/vList5"/>
    <dgm:cxn modelId="{4CB6BC28-EBA2-40EB-953A-943B286F1FB1}" type="presOf" srcId="{2DC394E9-3662-4E9D-B7B8-7F6D8AC1239B}" destId="{8E4B9D17-8655-4AA2-B9E2-6A9BCFFE542D}" srcOrd="0" destOrd="0" presId="urn:microsoft.com/office/officeart/2005/8/layout/vList5"/>
    <dgm:cxn modelId="{4F3E9CDA-9C35-409A-89E7-5C5EC25BBEF7}" srcId="{2DC394E9-3662-4E9D-B7B8-7F6D8AC1239B}" destId="{FCD65716-786F-4741-9B23-6933C0A7D073}" srcOrd="5" destOrd="0" parTransId="{A89D9BA9-7511-4CF2-A5CF-964B32DE5F47}" sibTransId="{87C3E1F4-74A0-49A3-97D8-E4A4F26ADBAF}"/>
    <dgm:cxn modelId="{125DD68F-964B-4981-A3C3-6E8E845E01F9}" type="presOf" srcId="{1A3C672B-372C-4FB8-B85E-0CB3791AE0C7}" destId="{C8DAFD48-5EC5-4499-B52D-374FEB6A9995}" srcOrd="0" destOrd="0" presId="urn:microsoft.com/office/officeart/2005/8/layout/vList5"/>
    <dgm:cxn modelId="{2C0C3944-EBA8-49A3-8F3A-D6C64056D328}" srcId="{2DC394E9-3662-4E9D-B7B8-7F6D8AC1239B}" destId="{2253A196-2660-43A4-B332-0A23FD93A75B}" srcOrd="7" destOrd="0" parTransId="{FE58A589-C8BF-4BEE-B08E-44256888C07B}" sibTransId="{969643A4-5CAA-472B-905E-ACF204B835A9}"/>
    <dgm:cxn modelId="{B423418D-1852-42C6-A4AF-CF68FDD187CA}" type="presParOf" srcId="{8E4B9D17-8655-4AA2-B9E2-6A9BCFFE542D}" destId="{E2AC3827-0679-470B-BEF0-F6D956549058}" srcOrd="0" destOrd="0" presId="urn:microsoft.com/office/officeart/2005/8/layout/vList5"/>
    <dgm:cxn modelId="{D4CF4780-76D8-4A1D-AB04-6970DC0449E7}" type="presParOf" srcId="{E2AC3827-0679-470B-BEF0-F6D956549058}" destId="{135CD9D1-F2AC-4E40-86A5-43C27F7F23ED}" srcOrd="0" destOrd="0" presId="urn:microsoft.com/office/officeart/2005/8/layout/vList5"/>
    <dgm:cxn modelId="{E315C98E-7ACE-4528-BD4D-6C52CCFCD1B5}" type="presParOf" srcId="{E2AC3827-0679-470B-BEF0-F6D956549058}" destId="{9DD7AA93-CB0C-42A9-9B9E-353942AC679E}" srcOrd="1" destOrd="0" presId="urn:microsoft.com/office/officeart/2005/8/layout/vList5"/>
    <dgm:cxn modelId="{9E7097A9-D66A-48E5-BA7E-96CDCB345A0A}" type="presParOf" srcId="{8E4B9D17-8655-4AA2-B9E2-6A9BCFFE542D}" destId="{1DA32FF0-40B6-4A17-BF76-DFFFD35C394B}" srcOrd="1" destOrd="0" presId="urn:microsoft.com/office/officeart/2005/8/layout/vList5"/>
    <dgm:cxn modelId="{AF99D4AF-BF4B-4012-87BB-09501506E618}" type="presParOf" srcId="{8E4B9D17-8655-4AA2-B9E2-6A9BCFFE542D}" destId="{CD81CE4C-3591-4F77-A2FB-E49863148E1A}" srcOrd="2" destOrd="0" presId="urn:microsoft.com/office/officeart/2005/8/layout/vList5"/>
    <dgm:cxn modelId="{50BCBC6E-590C-4DE6-BFDF-5A9AE80BD529}" type="presParOf" srcId="{CD81CE4C-3591-4F77-A2FB-E49863148E1A}" destId="{4F40F3DE-AB7D-44D4-BE72-B3E03658078A}" srcOrd="0" destOrd="0" presId="urn:microsoft.com/office/officeart/2005/8/layout/vList5"/>
    <dgm:cxn modelId="{CE43E901-8FE1-424C-B003-B44D109031C8}" type="presParOf" srcId="{CD81CE4C-3591-4F77-A2FB-E49863148E1A}" destId="{59AC8570-84BB-4700-BAC2-AEAAFA362DA9}" srcOrd="1" destOrd="0" presId="urn:microsoft.com/office/officeart/2005/8/layout/vList5"/>
    <dgm:cxn modelId="{1FD7E3D4-C68A-407C-84AB-65461BFFB2EB}" type="presParOf" srcId="{8E4B9D17-8655-4AA2-B9E2-6A9BCFFE542D}" destId="{C5FE6FFA-1EAD-4485-B448-14B3D2ECBD3E}" srcOrd="3" destOrd="0" presId="urn:microsoft.com/office/officeart/2005/8/layout/vList5"/>
    <dgm:cxn modelId="{F1FB79F7-079F-4599-B797-BFF0B235905C}" type="presParOf" srcId="{8E4B9D17-8655-4AA2-B9E2-6A9BCFFE542D}" destId="{975E9B86-CEC4-40CD-A2C7-D3168FFB26AD}" srcOrd="4" destOrd="0" presId="urn:microsoft.com/office/officeart/2005/8/layout/vList5"/>
    <dgm:cxn modelId="{CE412C2C-DA15-4713-A32E-899FD5D7C641}" type="presParOf" srcId="{975E9B86-CEC4-40CD-A2C7-D3168FFB26AD}" destId="{8842EAA4-B737-4F63-9BCE-9A7E20BC4D2F}" srcOrd="0" destOrd="0" presId="urn:microsoft.com/office/officeart/2005/8/layout/vList5"/>
    <dgm:cxn modelId="{217F824A-85A4-49AF-85AE-92D9880100BF}" type="presParOf" srcId="{975E9B86-CEC4-40CD-A2C7-D3168FFB26AD}" destId="{4CD2C298-F121-4532-BEA5-CB38986B9E39}" srcOrd="1" destOrd="0" presId="urn:microsoft.com/office/officeart/2005/8/layout/vList5"/>
    <dgm:cxn modelId="{11058C8C-BF27-42CC-AFB4-8D836E33BC2E}" type="presParOf" srcId="{8E4B9D17-8655-4AA2-B9E2-6A9BCFFE542D}" destId="{2300B5F0-AD98-4307-94C5-DD07B63AC9AF}" srcOrd="5" destOrd="0" presId="urn:microsoft.com/office/officeart/2005/8/layout/vList5"/>
    <dgm:cxn modelId="{668CFDD1-A55D-4FE2-B3EF-AA6D54DDD34D}" type="presParOf" srcId="{8E4B9D17-8655-4AA2-B9E2-6A9BCFFE542D}" destId="{78518D8C-827E-4543-991A-01ED87C343C1}" srcOrd="6" destOrd="0" presId="urn:microsoft.com/office/officeart/2005/8/layout/vList5"/>
    <dgm:cxn modelId="{74E655CD-FEB2-4B25-9266-90EB1F076E64}" type="presParOf" srcId="{78518D8C-827E-4543-991A-01ED87C343C1}" destId="{85983B34-AAF7-4198-BF55-27FBF9301EB3}" srcOrd="0" destOrd="0" presId="urn:microsoft.com/office/officeart/2005/8/layout/vList5"/>
    <dgm:cxn modelId="{E1BAE62A-03BA-4C75-97C2-F3204958C796}" type="presParOf" srcId="{78518D8C-827E-4543-991A-01ED87C343C1}" destId="{09DA0393-6EDE-4F9B-9520-927E589D2001}" srcOrd="1" destOrd="0" presId="urn:microsoft.com/office/officeart/2005/8/layout/vList5"/>
    <dgm:cxn modelId="{CD0C5749-525D-492A-B9E0-AF7E576F121F}" type="presParOf" srcId="{8E4B9D17-8655-4AA2-B9E2-6A9BCFFE542D}" destId="{EFF2C143-D555-46A2-910D-247D0A6E2561}" srcOrd="7" destOrd="0" presId="urn:microsoft.com/office/officeart/2005/8/layout/vList5"/>
    <dgm:cxn modelId="{B77E0792-E26F-4C5F-A692-3C2120637820}" type="presParOf" srcId="{8E4B9D17-8655-4AA2-B9E2-6A9BCFFE542D}" destId="{1EF4DDA5-ED0C-4052-A0A8-BF15D0F623A6}" srcOrd="8" destOrd="0" presId="urn:microsoft.com/office/officeart/2005/8/layout/vList5"/>
    <dgm:cxn modelId="{551C1441-CD08-4400-8BA9-410B7334F62D}" type="presParOf" srcId="{1EF4DDA5-ED0C-4052-A0A8-BF15D0F623A6}" destId="{DA8DF735-746F-4E3F-ACC7-32F526C9A5B5}" srcOrd="0" destOrd="0" presId="urn:microsoft.com/office/officeart/2005/8/layout/vList5"/>
    <dgm:cxn modelId="{2D3AC08F-111F-44D2-95DC-649628520BC3}" type="presParOf" srcId="{1EF4DDA5-ED0C-4052-A0A8-BF15D0F623A6}" destId="{7D20695F-E549-40A4-B22F-E3FE466F745C}" srcOrd="1" destOrd="0" presId="urn:microsoft.com/office/officeart/2005/8/layout/vList5"/>
    <dgm:cxn modelId="{02EE9962-1FF9-4C38-BB41-6CF92832DC6C}" type="presParOf" srcId="{8E4B9D17-8655-4AA2-B9E2-6A9BCFFE542D}" destId="{96C6594E-880A-465B-A64E-46F77C590F40}" srcOrd="9" destOrd="0" presId="urn:microsoft.com/office/officeart/2005/8/layout/vList5"/>
    <dgm:cxn modelId="{139930AE-4044-455F-8B94-50CCCBFA7D3D}" type="presParOf" srcId="{8E4B9D17-8655-4AA2-B9E2-6A9BCFFE542D}" destId="{FB74CB61-C3C3-44FB-A83A-23B1D701EB32}" srcOrd="10" destOrd="0" presId="urn:microsoft.com/office/officeart/2005/8/layout/vList5"/>
    <dgm:cxn modelId="{74FC4596-08A6-4529-B334-6BD8D964D7A5}" type="presParOf" srcId="{FB74CB61-C3C3-44FB-A83A-23B1D701EB32}" destId="{3661693A-D183-41E5-A04B-3E4E19824873}" srcOrd="0" destOrd="0" presId="urn:microsoft.com/office/officeart/2005/8/layout/vList5"/>
    <dgm:cxn modelId="{02B54361-BBC0-4A64-A1EA-677C21AC8118}" type="presParOf" srcId="{FB74CB61-C3C3-44FB-A83A-23B1D701EB32}" destId="{C8DAFD48-5EC5-4499-B52D-374FEB6A9995}" srcOrd="1" destOrd="0" presId="urn:microsoft.com/office/officeart/2005/8/layout/vList5"/>
    <dgm:cxn modelId="{47612390-0989-4064-9CC1-2B8A2F458CBF}" type="presParOf" srcId="{8E4B9D17-8655-4AA2-B9E2-6A9BCFFE542D}" destId="{EE2BB0CB-4F6A-42E8-AAAD-A28BC08E22DF}" srcOrd="11" destOrd="0" presId="urn:microsoft.com/office/officeart/2005/8/layout/vList5"/>
    <dgm:cxn modelId="{300E9282-D31E-4F86-8CAB-A4C96211D174}" type="presParOf" srcId="{8E4B9D17-8655-4AA2-B9E2-6A9BCFFE542D}" destId="{4835D46D-05F0-4520-AAE0-F2ABF54F1770}" srcOrd="12" destOrd="0" presId="urn:microsoft.com/office/officeart/2005/8/layout/vList5"/>
    <dgm:cxn modelId="{DA8634D9-00AA-43B2-A611-E4777C0B0420}" type="presParOf" srcId="{4835D46D-05F0-4520-AAE0-F2ABF54F1770}" destId="{94705D0D-A3F6-4296-85D5-6759E9ECB7F6}" srcOrd="0" destOrd="0" presId="urn:microsoft.com/office/officeart/2005/8/layout/vList5"/>
    <dgm:cxn modelId="{E9B58D0F-FC53-42EF-B1FC-EDBB2D88E14C}" type="presParOf" srcId="{4835D46D-05F0-4520-AAE0-F2ABF54F1770}" destId="{E5D91035-BA80-40B4-AC18-C805D5273ADE}" srcOrd="1" destOrd="0" presId="urn:microsoft.com/office/officeart/2005/8/layout/vList5"/>
    <dgm:cxn modelId="{C9AF2BE2-F888-4B4A-BB52-8E336A27BA8C}" type="presParOf" srcId="{8E4B9D17-8655-4AA2-B9E2-6A9BCFFE542D}" destId="{7FD61D95-4628-4E50-9E60-CF846DBEE952}" srcOrd="13" destOrd="0" presId="urn:microsoft.com/office/officeart/2005/8/layout/vList5"/>
    <dgm:cxn modelId="{C2F961D2-17C9-4575-A408-0D1EF7B8A98C}" type="presParOf" srcId="{8E4B9D17-8655-4AA2-B9E2-6A9BCFFE542D}" destId="{46644B76-F3E4-47AC-8450-89C73FC99B02}" srcOrd="14" destOrd="0" presId="urn:microsoft.com/office/officeart/2005/8/layout/vList5"/>
    <dgm:cxn modelId="{E7350741-6165-4599-872D-CA39CFEFD83A}" type="presParOf" srcId="{46644B76-F3E4-47AC-8450-89C73FC99B02}" destId="{DD6A1A0D-78B9-467B-AB87-35D5C1C058A2}" srcOrd="0" destOrd="0" presId="urn:microsoft.com/office/officeart/2005/8/layout/vList5"/>
    <dgm:cxn modelId="{DBFC1FB8-13B3-45F6-9756-CDC796B87815}" type="presParOf" srcId="{46644B76-F3E4-47AC-8450-89C73FC99B02}" destId="{E87B4CA3-7AA4-4FAD-9671-F4AB881364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7AA93-CB0C-42A9-9B9E-353942AC679E}">
      <dsp:nvSpPr>
        <dsp:cNvPr id="0" name=""/>
        <dsp:cNvSpPr/>
      </dsp:nvSpPr>
      <dsp:spPr>
        <a:xfrm rot="5400000">
          <a:off x="4266889" y="-3042367"/>
          <a:ext cx="437100" cy="663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Implementación de una Unidad de Análisis Institucional en la Universidad de Antofagasta</a:t>
          </a:r>
          <a:endParaRPr lang="es-ES" sz="1500" kern="1200" dirty="0"/>
        </a:p>
      </dsp:txBody>
      <dsp:txXfrm rot="-5400000">
        <a:off x="1169704" y="76155"/>
        <a:ext cx="6610135" cy="394426"/>
      </dsp:txXfrm>
    </dsp:sp>
    <dsp:sp modelId="{135CD9D1-F2AC-4E40-86A5-43C27F7F23ED}">
      <dsp:nvSpPr>
        <dsp:cNvPr id="0" name=""/>
        <dsp:cNvSpPr/>
      </dsp:nvSpPr>
      <dsp:spPr>
        <a:xfrm>
          <a:off x="455" y="181"/>
          <a:ext cx="1169248" cy="546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ANT0811</a:t>
          </a:r>
          <a:endParaRPr lang="es-ES" sz="1900" kern="1200" dirty="0"/>
        </a:p>
      </dsp:txBody>
      <dsp:txXfrm>
        <a:off x="27127" y="26853"/>
        <a:ext cx="1115904" cy="493032"/>
      </dsp:txXfrm>
    </dsp:sp>
    <dsp:sp modelId="{59AC8570-84BB-4700-BAC2-AEAAFA362DA9}">
      <dsp:nvSpPr>
        <dsp:cNvPr id="0" name=""/>
        <dsp:cNvSpPr/>
      </dsp:nvSpPr>
      <dsp:spPr>
        <a:xfrm rot="5400000">
          <a:off x="4266889" y="-2468672"/>
          <a:ext cx="437100" cy="663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Fortalecimiento de la Capacidad de Gestión Académica para el Aseguramiento de la Calidad en el Pregrado y Postgrado de la Universidad de Chile</a:t>
          </a:r>
          <a:endParaRPr lang="es-ES" sz="1500" kern="1200" dirty="0"/>
        </a:p>
      </dsp:txBody>
      <dsp:txXfrm rot="-5400000">
        <a:off x="1169704" y="649850"/>
        <a:ext cx="6610135" cy="394426"/>
      </dsp:txXfrm>
    </dsp:sp>
    <dsp:sp modelId="{4F40F3DE-AB7D-44D4-BE72-B3E03658078A}">
      <dsp:nvSpPr>
        <dsp:cNvPr id="0" name=""/>
        <dsp:cNvSpPr/>
      </dsp:nvSpPr>
      <dsp:spPr>
        <a:xfrm>
          <a:off x="455" y="573875"/>
          <a:ext cx="1169248" cy="546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UCH0609</a:t>
          </a:r>
          <a:endParaRPr lang="es-ES" sz="1900" kern="1200" dirty="0"/>
        </a:p>
      </dsp:txBody>
      <dsp:txXfrm>
        <a:off x="27127" y="600547"/>
        <a:ext cx="1115904" cy="493032"/>
      </dsp:txXfrm>
    </dsp:sp>
    <dsp:sp modelId="{4CD2C298-F121-4532-BEA5-CB38986B9E39}">
      <dsp:nvSpPr>
        <dsp:cNvPr id="0" name=""/>
        <dsp:cNvSpPr/>
      </dsp:nvSpPr>
      <dsp:spPr>
        <a:xfrm rot="5400000">
          <a:off x="4266889" y="-1894977"/>
          <a:ext cx="437100" cy="663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b="1" kern="1200" dirty="0" smtClean="0"/>
            <a:t> </a:t>
          </a:r>
          <a:r>
            <a:rPr lang="es-ES" sz="1500" kern="1200" dirty="0" smtClean="0"/>
            <a:t>Fortalecimiento de las Capacidades de Análisis Institucional de la Universidad Técnica Federico Santa María</a:t>
          </a:r>
          <a:endParaRPr lang="es-ES" sz="1500" kern="1200" dirty="0"/>
        </a:p>
      </dsp:txBody>
      <dsp:txXfrm rot="-5400000">
        <a:off x="1169704" y="1223545"/>
        <a:ext cx="6610135" cy="394426"/>
      </dsp:txXfrm>
    </dsp:sp>
    <dsp:sp modelId="{8842EAA4-B737-4F63-9BCE-9A7E20BC4D2F}">
      <dsp:nvSpPr>
        <dsp:cNvPr id="0" name=""/>
        <dsp:cNvSpPr/>
      </dsp:nvSpPr>
      <dsp:spPr>
        <a:xfrm>
          <a:off x="455" y="1147570"/>
          <a:ext cx="1169248" cy="546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FSM0602</a:t>
          </a:r>
          <a:endParaRPr lang="es-ES" sz="1900" b="1" kern="1200" dirty="0" smtClean="0"/>
        </a:p>
      </dsp:txBody>
      <dsp:txXfrm>
        <a:off x="27127" y="1174242"/>
        <a:ext cx="1115904" cy="493032"/>
      </dsp:txXfrm>
    </dsp:sp>
    <dsp:sp modelId="{09DA0393-6EDE-4F9B-9520-927E589D2001}">
      <dsp:nvSpPr>
        <dsp:cNvPr id="0" name=""/>
        <dsp:cNvSpPr/>
      </dsp:nvSpPr>
      <dsp:spPr>
        <a:xfrm rot="5400000">
          <a:off x="4266889" y="-1321282"/>
          <a:ext cx="437100" cy="663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Fortalecimiento de capacidades y competencias de planificación y análisis institucional en unidades estratégicas de la USACH</a:t>
          </a:r>
          <a:endParaRPr lang="es-ES" sz="1500" kern="1200" dirty="0"/>
        </a:p>
      </dsp:txBody>
      <dsp:txXfrm rot="-5400000">
        <a:off x="1169704" y="1797240"/>
        <a:ext cx="6610135" cy="394426"/>
      </dsp:txXfrm>
    </dsp:sp>
    <dsp:sp modelId="{85983B34-AAF7-4198-BF55-27FBF9301EB3}">
      <dsp:nvSpPr>
        <dsp:cNvPr id="0" name=""/>
        <dsp:cNvSpPr/>
      </dsp:nvSpPr>
      <dsp:spPr>
        <a:xfrm>
          <a:off x="455" y="1721265"/>
          <a:ext cx="1169248" cy="546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USA0813</a:t>
          </a:r>
          <a:endParaRPr lang="es-ES" sz="1900" b="1" kern="1200" dirty="0" smtClean="0"/>
        </a:p>
      </dsp:txBody>
      <dsp:txXfrm>
        <a:off x="27127" y="1747937"/>
        <a:ext cx="1115904" cy="493032"/>
      </dsp:txXfrm>
    </dsp:sp>
    <dsp:sp modelId="{7D20695F-E549-40A4-B22F-E3FE466F745C}">
      <dsp:nvSpPr>
        <dsp:cNvPr id="0" name=""/>
        <dsp:cNvSpPr/>
      </dsp:nvSpPr>
      <dsp:spPr>
        <a:xfrm rot="5400000">
          <a:off x="4266889" y="-747587"/>
          <a:ext cx="437100" cy="663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En Busca del Alineamiento de la Gestión Académica y Administrativa de la U. de Magallanes</a:t>
          </a:r>
          <a:endParaRPr lang="es-ES" sz="1500" kern="1200" dirty="0"/>
        </a:p>
      </dsp:txBody>
      <dsp:txXfrm rot="-5400000">
        <a:off x="1169704" y="2370935"/>
        <a:ext cx="6610135" cy="394426"/>
      </dsp:txXfrm>
    </dsp:sp>
    <dsp:sp modelId="{DA8DF735-746F-4E3F-ACC7-32F526C9A5B5}">
      <dsp:nvSpPr>
        <dsp:cNvPr id="0" name=""/>
        <dsp:cNvSpPr/>
      </dsp:nvSpPr>
      <dsp:spPr>
        <a:xfrm>
          <a:off x="455" y="2294960"/>
          <a:ext cx="1169248" cy="546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MAG0601</a:t>
          </a:r>
          <a:endParaRPr lang="es-ES" sz="1900" b="1" kern="1200" dirty="0" smtClean="0"/>
        </a:p>
      </dsp:txBody>
      <dsp:txXfrm>
        <a:off x="27127" y="2321632"/>
        <a:ext cx="1115904" cy="493032"/>
      </dsp:txXfrm>
    </dsp:sp>
    <dsp:sp modelId="{C8DAFD48-5EC5-4499-B52D-374FEB6A9995}">
      <dsp:nvSpPr>
        <dsp:cNvPr id="0" name=""/>
        <dsp:cNvSpPr/>
      </dsp:nvSpPr>
      <dsp:spPr>
        <a:xfrm rot="5400000">
          <a:off x="4266889" y="-173892"/>
          <a:ext cx="437100" cy="663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Desarrollo y fortalecimiento de las capacidades de gestión institucional y académicas para el aseguramiento de la calidad y mejoramiento de los resultados docentes en la Universidad Tecnológica Metropolitana</a:t>
          </a:r>
          <a:endParaRPr lang="es-ES" sz="1500" kern="1200" dirty="0"/>
        </a:p>
      </dsp:txBody>
      <dsp:txXfrm rot="-5400000">
        <a:off x="1169704" y="2944630"/>
        <a:ext cx="6610135" cy="394426"/>
      </dsp:txXfrm>
    </dsp:sp>
    <dsp:sp modelId="{3661693A-D183-41E5-A04B-3E4E19824873}">
      <dsp:nvSpPr>
        <dsp:cNvPr id="0" name=""/>
        <dsp:cNvSpPr/>
      </dsp:nvSpPr>
      <dsp:spPr>
        <a:xfrm>
          <a:off x="455" y="2868655"/>
          <a:ext cx="1169248" cy="546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UTM0811</a:t>
          </a:r>
          <a:endParaRPr lang="es-ES" sz="1900" b="1" kern="1200" dirty="0" smtClean="0"/>
        </a:p>
      </dsp:txBody>
      <dsp:txXfrm>
        <a:off x="27127" y="2895327"/>
        <a:ext cx="1115904" cy="493032"/>
      </dsp:txXfrm>
    </dsp:sp>
    <dsp:sp modelId="{E5D91035-BA80-40B4-AC18-C805D5273ADE}">
      <dsp:nvSpPr>
        <dsp:cNvPr id="0" name=""/>
        <dsp:cNvSpPr/>
      </dsp:nvSpPr>
      <dsp:spPr>
        <a:xfrm rot="5400000">
          <a:off x="4266889" y="399802"/>
          <a:ext cx="437100" cy="663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Desarrollo, Fortalecimiento y Diseminación de las capacidades de gestión académica y estratégica</a:t>
          </a:r>
          <a:endParaRPr lang="es-ES" sz="1500" kern="1200" dirty="0"/>
        </a:p>
      </dsp:txBody>
      <dsp:txXfrm rot="-5400000">
        <a:off x="1169704" y="3518325"/>
        <a:ext cx="6610135" cy="394426"/>
      </dsp:txXfrm>
    </dsp:sp>
    <dsp:sp modelId="{94705D0D-A3F6-4296-85D5-6759E9ECB7F6}">
      <dsp:nvSpPr>
        <dsp:cNvPr id="0" name=""/>
        <dsp:cNvSpPr/>
      </dsp:nvSpPr>
      <dsp:spPr>
        <a:xfrm>
          <a:off x="455" y="3442350"/>
          <a:ext cx="1169248" cy="546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FRO0602</a:t>
          </a:r>
          <a:endParaRPr lang="es-ES" sz="1900" b="1" kern="1200" dirty="0" smtClean="0"/>
        </a:p>
      </dsp:txBody>
      <dsp:txXfrm>
        <a:off x="27127" y="3469022"/>
        <a:ext cx="1115904" cy="493032"/>
      </dsp:txXfrm>
    </dsp:sp>
    <dsp:sp modelId="{E87B4CA3-7AA4-4FAD-9671-F4AB881364C8}">
      <dsp:nvSpPr>
        <dsp:cNvPr id="0" name=""/>
        <dsp:cNvSpPr/>
      </dsp:nvSpPr>
      <dsp:spPr>
        <a:xfrm rot="5400000">
          <a:off x="4266889" y="973497"/>
          <a:ext cx="437100" cy="663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Diseño e Implementación de un Sistema de Análisis Institucional, para la Universidad de Atacama.  Continuidad al Proyecto ATA0104</a:t>
          </a:r>
          <a:endParaRPr lang="es-ES" sz="1500" kern="1200" dirty="0"/>
        </a:p>
      </dsp:txBody>
      <dsp:txXfrm rot="-5400000">
        <a:off x="1169704" y="4092020"/>
        <a:ext cx="6610135" cy="394426"/>
      </dsp:txXfrm>
    </dsp:sp>
    <dsp:sp modelId="{DD6A1A0D-78B9-467B-AB87-35D5C1C058A2}">
      <dsp:nvSpPr>
        <dsp:cNvPr id="0" name=""/>
        <dsp:cNvSpPr/>
      </dsp:nvSpPr>
      <dsp:spPr>
        <a:xfrm>
          <a:off x="455" y="4016045"/>
          <a:ext cx="1169248" cy="546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ATA0601</a:t>
          </a:r>
          <a:endParaRPr lang="es-ES" sz="1900" b="1" kern="1200" dirty="0" smtClean="0"/>
        </a:p>
      </dsp:txBody>
      <dsp:txXfrm>
        <a:off x="27127" y="4042717"/>
        <a:ext cx="1115904" cy="493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BE4CB-AF94-47A7-8B81-27D31F98BC65}" type="datetimeFigureOut">
              <a:rPr lang="es-ES" smtClean="0"/>
              <a:t>06/12/2017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A6AE-CC3B-4947-AA40-6DBD75B88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98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61362B-4D75-8A4D-A527-958ECFA5AB3C}" type="datetimeFigureOut">
              <a:rPr lang="es-ES" smtClean="0"/>
              <a:t>06/12/2017</a:t>
            </a:fld>
            <a:endParaRPr lang="fr-F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5C7BB2-FC90-3444-9890-F657708AE5CB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4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1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14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15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4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9830E-210B-4304-9259-6DC1A89640F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0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17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34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18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3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19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19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20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98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21</a:t>
            </a:fld>
            <a:endParaRPr lang="es-ES" altLang="es-CL" sz="120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 smtClean="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2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A9592A3-48F7-4373-AAC6-75BCCFA0CE89}" type="slidenum">
              <a:rPr lang="es-ES" altLang="es-CL" sz="1200" smtClean="0">
                <a:solidFill>
                  <a:srgbClr val="000000"/>
                </a:solidFill>
              </a:rPr>
              <a:pPr/>
              <a:t>22</a:t>
            </a:fld>
            <a:endParaRPr lang="es-ES" altLang="es-CL" sz="1200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mtClean="0">
              <a:latin typeface="Times" panose="02020603050405020304" pitchFamily="18" charset="0"/>
            </a:endParaRPr>
          </a:p>
        </p:txBody>
      </p:sp>
      <p:sp>
        <p:nvSpPr>
          <p:cNvPr id="8909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  <p:sp>
        <p:nvSpPr>
          <p:cNvPr id="8909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7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23</a:t>
            </a:fld>
            <a:endParaRPr lang="es-ES" altLang="es-CL" sz="120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 smtClean="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3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9EAEB-A209-4252-A537-CA159DFD8C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3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24</a:t>
            </a:fld>
            <a:endParaRPr lang="es-ES" altLang="es-CL" sz="120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 smtClean="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70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25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 smtClean="0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 smtClean="0">
              <a:latin typeface="Times New Roman" pitchFamily="18" charset="0"/>
            </a:endParaRPr>
          </a:p>
          <a:p>
            <a:r>
              <a:rPr lang="es-CL" smtClean="0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 smtClean="0">
                <a:latin typeface="Times New Roman" pitchFamily="18" charset="0"/>
              </a:rPr>
              <a:t>Concurso 2000	$   26.551.686</a:t>
            </a:r>
          </a:p>
          <a:p>
            <a:r>
              <a:rPr lang="es-CL" smtClean="0">
                <a:latin typeface="Times New Roman" pitchFamily="18" charset="0"/>
              </a:rPr>
              <a:t>Concurso 2001	$   31.342.216</a:t>
            </a:r>
          </a:p>
          <a:p>
            <a:r>
              <a:rPr lang="es-CL" smtClean="0">
                <a:latin typeface="Times New Roman" pitchFamily="18" charset="0"/>
              </a:rPr>
              <a:t>Concurso 2002	$   38.100.949</a:t>
            </a:r>
          </a:p>
          <a:p>
            <a:r>
              <a:rPr lang="es-CL" smtClean="0">
                <a:latin typeface="Times New Roman" pitchFamily="18" charset="0"/>
              </a:rPr>
              <a:t>Concurso 2003	$   23.000.000</a:t>
            </a:r>
          </a:p>
          <a:p>
            <a:r>
              <a:rPr lang="es-CL" smtClean="0">
                <a:latin typeface="Times New Roman" pitchFamily="18" charset="0"/>
              </a:rPr>
              <a:t>Concurso 2004	$     5.000.000	Especial </a:t>
            </a:r>
            <a:r>
              <a:rPr lang="es-CL" altLang="fr-FR" smtClean="0">
                <a:latin typeface="Times New Roman" pitchFamily="18" charset="0"/>
              </a:rPr>
              <a:t>“</a:t>
            </a:r>
            <a:r>
              <a:rPr lang="es-CL" smtClean="0">
                <a:latin typeface="Times New Roman" pitchFamily="18" charset="0"/>
              </a:rPr>
              <a:t>Puente</a:t>
            </a:r>
            <a:r>
              <a:rPr lang="es-CL" altLang="fr-FR" smtClean="0">
                <a:latin typeface="Times New Roman" pitchFamily="18" charset="0"/>
              </a:rPr>
              <a:t>”</a:t>
            </a:r>
            <a:r>
              <a:rPr lang="es-CL" smtClean="0">
                <a:latin typeface="Times New Roman" pitchFamily="18" charset="0"/>
              </a:rPr>
              <a:t> al MECESUP 2. RENOVACION CURRICULAR</a:t>
            </a:r>
          </a:p>
          <a:p>
            <a:endParaRPr lang="es-CL" smtClean="0">
              <a:latin typeface="Times New Roman" pitchFamily="18" charset="0"/>
            </a:endParaRPr>
          </a:p>
          <a:p>
            <a:r>
              <a:rPr lang="es-CL" smtClean="0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 smtClean="0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 smtClean="0">
                <a:latin typeface="Times New Roman" pitchFamily="18" charset="0"/>
              </a:rPr>
              <a:t>Promedio Anual	$    17.402.000	Presupuesto MECESUP</a:t>
            </a:r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56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26</a:t>
            </a:fld>
            <a:endParaRPr lang="es-ES" altLang="es-CL" sz="120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 smtClean="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91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27</a:t>
            </a:fld>
            <a:endParaRPr lang="es-ES" altLang="es-CL" sz="120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 smtClean="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01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28</a:t>
            </a:fld>
            <a:endParaRPr lang="es-ES" altLang="es-CL" sz="120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 smtClean="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96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29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 smtClean="0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 smtClean="0">
              <a:latin typeface="Times New Roman" pitchFamily="18" charset="0"/>
            </a:endParaRPr>
          </a:p>
          <a:p>
            <a:r>
              <a:rPr lang="es-CL" smtClean="0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 smtClean="0">
                <a:latin typeface="Times New Roman" pitchFamily="18" charset="0"/>
              </a:rPr>
              <a:t>Concurso 2000	$   26.551.686</a:t>
            </a:r>
          </a:p>
          <a:p>
            <a:r>
              <a:rPr lang="es-CL" smtClean="0">
                <a:latin typeface="Times New Roman" pitchFamily="18" charset="0"/>
              </a:rPr>
              <a:t>Concurso 2001	$   31.342.216</a:t>
            </a:r>
          </a:p>
          <a:p>
            <a:r>
              <a:rPr lang="es-CL" smtClean="0">
                <a:latin typeface="Times New Roman" pitchFamily="18" charset="0"/>
              </a:rPr>
              <a:t>Concurso 2002	$   38.100.949</a:t>
            </a:r>
          </a:p>
          <a:p>
            <a:r>
              <a:rPr lang="es-CL" smtClean="0">
                <a:latin typeface="Times New Roman" pitchFamily="18" charset="0"/>
              </a:rPr>
              <a:t>Concurso 2003	$   23.000.000</a:t>
            </a:r>
          </a:p>
          <a:p>
            <a:r>
              <a:rPr lang="es-CL" smtClean="0">
                <a:latin typeface="Times New Roman" pitchFamily="18" charset="0"/>
              </a:rPr>
              <a:t>Concurso 2004	$     5.000.000	Especial </a:t>
            </a:r>
            <a:r>
              <a:rPr lang="es-CL" altLang="fr-FR" smtClean="0">
                <a:latin typeface="Times New Roman" pitchFamily="18" charset="0"/>
              </a:rPr>
              <a:t>“</a:t>
            </a:r>
            <a:r>
              <a:rPr lang="es-CL" smtClean="0">
                <a:latin typeface="Times New Roman" pitchFamily="18" charset="0"/>
              </a:rPr>
              <a:t>Puente</a:t>
            </a:r>
            <a:r>
              <a:rPr lang="es-CL" altLang="fr-FR" smtClean="0">
                <a:latin typeface="Times New Roman" pitchFamily="18" charset="0"/>
              </a:rPr>
              <a:t>”</a:t>
            </a:r>
            <a:r>
              <a:rPr lang="es-CL" smtClean="0">
                <a:latin typeface="Times New Roman" pitchFamily="18" charset="0"/>
              </a:rPr>
              <a:t> al MECESUP 2. RENOVACION CURRICULAR</a:t>
            </a:r>
          </a:p>
          <a:p>
            <a:endParaRPr lang="es-CL" smtClean="0">
              <a:latin typeface="Times New Roman" pitchFamily="18" charset="0"/>
            </a:endParaRPr>
          </a:p>
          <a:p>
            <a:r>
              <a:rPr lang="es-CL" smtClean="0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 smtClean="0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 smtClean="0">
                <a:latin typeface="Times New Roman" pitchFamily="18" charset="0"/>
              </a:rPr>
              <a:t>Promedio Anual	$    17.402.000	Presupuesto MECESUP</a:t>
            </a:r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7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30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59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B23840-3E70-CD4E-A039-B02B55AED5BC}" type="slidenum">
              <a:rPr lang="es-ES" sz="1200">
                <a:solidFill>
                  <a:prstClr val="black"/>
                </a:solidFill>
              </a:rPr>
              <a:pPr/>
              <a:t>31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1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4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6BF3CEE-B9C1-479A-BA4D-39926DECD76E}" type="slidenum">
              <a:rPr lang="es-ES" altLang="es-CL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s-ES" altLang="es-C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1B7539-7A92-7B48-A2E3-18E696FAC050}" type="slidenum">
              <a:rPr lang="es-ES" sz="1200"/>
              <a:pPr/>
              <a:t>6</a:t>
            </a:fld>
            <a:endParaRPr lang="es-E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2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you wait just a tiny bit longer. Here’s how we put the information together….</a:t>
            </a:r>
          </a:p>
          <a:p>
            <a:r>
              <a:rPr lang="en-GB" dirty="0"/>
              <a:t>13 indicators, against the full rang</a:t>
            </a:r>
            <a:r>
              <a:rPr lang="en-GB" baseline="0" dirty="0"/>
              <a:t>e of a university’s activities – grouped into five areas: teaching, research, citations, international outlook and knowledge transfer.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F97F-5628-4D0D-8016-6ECE1B95F2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71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238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522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195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8675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9AA55-4160-4EED-8EC3-BF0A957CC3D8}" type="slidenum">
              <a:rPr lang="es-ES" altLang="es-CL" sz="1200" smtClean="0">
                <a:solidFill>
                  <a:srgbClr val="000000"/>
                </a:solidFill>
              </a:rPr>
              <a:pPr/>
              <a:t>8</a:t>
            </a:fld>
            <a:endParaRPr lang="es-ES" altLang="es-CL" sz="120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sz="1400" smtClean="0">
              <a:latin typeface="Times" panose="02020603050405020304" pitchFamily="18" charset="0"/>
            </a:endParaRPr>
          </a:p>
        </p:txBody>
      </p:sp>
      <p:sp>
        <p:nvSpPr>
          <p:cNvPr id="43013" name="Marcador de pie de pá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  <p:sp>
        <p:nvSpPr>
          <p:cNvPr id="43014" name="Marcador de encabezado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s-E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2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9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 smtClean="0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 smtClean="0">
              <a:latin typeface="Times New Roman" pitchFamily="18" charset="0"/>
            </a:endParaRPr>
          </a:p>
          <a:p>
            <a:r>
              <a:rPr lang="es-CL" smtClean="0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 smtClean="0">
                <a:latin typeface="Times New Roman" pitchFamily="18" charset="0"/>
              </a:rPr>
              <a:t>Concurso 2000	$   26.551.686</a:t>
            </a:r>
          </a:p>
          <a:p>
            <a:r>
              <a:rPr lang="es-CL" smtClean="0">
                <a:latin typeface="Times New Roman" pitchFamily="18" charset="0"/>
              </a:rPr>
              <a:t>Concurso 2001	$   31.342.216</a:t>
            </a:r>
          </a:p>
          <a:p>
            <a:r>
              <a:rPr lang="es-CL" smtClean="0">
                <a:latin typeface="Times New Roman" pitchFamily="18" charset="0"/>
              </a:rPr>
              <a:t>Concurso 2002	$   38.100.949</a:t>
            </a:r>
          </a:p>
          <a:p>
            <a:r>
              <a:rPr lang="es-CL" smtClean="0">
                <a:latin typeface="Times New Roman" pitchFamily="18" charset="0"/>
              </a:rPr>
              <a:t>Concurso 2003	$   23.000.000</a:t>
            </a:r>
          </a:p>
          <a:p>
            <a:r>
              <a:rPr lang="es-CL" smtClean="0">
                <a:latin typeface="Times New Roman" pitchFamily="18" charset="0"/>
              </a:rPr>
              <a:t>Concurso 2004	$     5.000.000	Especial </a:t>
            </a:r>
            <a:r>
              <a:rPr lang="es-CL" altLang="fr-FR" smtClean="0">
                <a:latin typeface="Times New Roman" pitchFamily="18" charset="0"/>
              </a:rPr>
              <a:t>“</a:t>
            </a:r>
            <a:r>
              <a:rPr lang="es-CL" smtClean="0">
                <a:latin typeface="Times New Roman" pitchFamily="18" charset="0"/>
              </a:rPr>
              <a:t>Puente</a:t>
            </a:r>
            <a:r>
              <a:rPr lang="es-CL" altLang="fr-FR" smtClean="0">
                <a:latin typeface="Times New Roman" pitchFamily="18" charset="0"/>
              </a:rPr>
              <a:t>”</a:t>
            </a:r>
            <a:r>
              <a:rPr lang="es-CL" smtClean="0">
                <a:latin typeface="Times New Roman" pitchFamily="18" charset="0"/>
              </a:rPr>
              <a:t> al MECESUP 2. RENOVACION CURRICULAR</a:t>
            </a:r>
          </a:p>
          <a:p>
            <a:endParaRPr lang="es-CL" smtClean="0">
              <a:latin typeface="Times New Roman" pitchFamily="18" charset="0"/>
            </a:endParaRPr>
          </a:p>
          <a:p>
            <a:r>
              <a:rPr lang="es-CL" smtClean="0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 smtClean="0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 smtClean="0">
                <a:latin typeface="Times New Roman" pitchFamily="18" charset="0"/>
              </a:rPr>
              <a:t>Promedio Anual	$    17.402.000	Presupuesto MECESUP</a:t>
            </a:r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04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BFB06C0-27AA-4FE9-A5E2-83A3CE588808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13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 smtClean="0">
                <a:latin typeface="Times New Roman" pitchFamily="18" charset="0"/>
              </a:rPr>
              <a:t>Fondo Competitivo reemplazó progresivamente a FDI Tradicional</a:t>
            </a:r>
          </a:p>
          <a:p>
            <a:endParaRPr lang="es-CL" smtClean="0">
              <a:latin typeface="Times New Roman" pitchFamily="18" charset="0"/>
            </a:endParaRPr>
          </a:p>
          <a:p>
            <a:r>
              <a:rPr lang="es-CL" smtClean="0">
                <a:latin typeface="Times New Roman" pitchFamily="18" charset="0"/>
              </a:rPr>
              <a:t>Concurso 1999	$   22.062.593	Proyectos de 3 años. Plan Estratégico Institucional. Indicadores de Desempeño</a:t>
            </a:r>
          </a:p>
          <a:p>
            <a:r>
              <a:rPr lang="es-CL" smtClean="0">
                <a:latin typeface="Times New Roman" pitchFamily="18" charset="0"/>
              </a:rPr>
              <a:t>Concurso 2000	$   26.551.686</a:t>
            </a:r>
          </a:p>
          <a:p>
            <a:r>
              <a:rPr lang="es-CL" smtClean="0">
                <a:latin typeface="Times New Roman" pitchFamily="18" charset="0"/>
              </a:rPr>
              <a:t>Concurso 2001	$   31.342.216</a:t>
            </a:r>
          </a:p>
          <a:p>
            <a:r>
              <a:rPr lang="es-CL" smtClean="0">
                <a:latin typeface="Times New Roman" pitchFamily="18" charset="0"/>
              </a:rPr>
              <a:t>Concurso 2002	$   38.100.949</a:t>
            </a:r>
          </a:p>
          <a:p>
            <a:r>
              <a:rPr lang="es-CL" smtClean="0">
                <a:latin typeface="Times New Roman" pitchFamily="18" charset="0"/>
              </a:rPr>
              <a:t>Concurso 2003	$   23.000.000</a:t>
            </a:r>
          </a:p>
          <a:p>
            <a:r>
              <a:rPr lang="es-CL" smtClean="0">
                <a:latin typeface="Times New Roman" pitchFamily="18" charset="0"/>
              </a:rPr>
              <a:t>Concurso 2004	$     5.000.000	Especial </a:t>
            </a:r>
            <a:r>
              <a:rPr lang="es-CL" altLang="fr-FR" smtClean="0">
                <a:latin typeface="Times New Roman" pitchFamily="18" charset="0"/>
              </a:rPr>
              <a:t>“</a:t>
            </a:r>
            <a:r>
              <a:rPr lang="es-CL" smtClean="0">
                <a:latin typeface="Times New Roman" pitchFamily="18" charset="0"/>
              </a:rPr>
              <a:t>Puente</a:t>
            </a:r>
            <a:r>
              <a:rPr lang="es-CL" altLang="fr-FR" smtClean="0">
                <a:latin typeface="Times New Roman" pitchFamily="18" charset="0"/>
              </a:rPr>
              <a:t>”</a:t>
            </a:r>
            <a:r>
              <a:rPr lang="es-CL" smtClean="0">
                <a:latin typeface="Times New Roman" pitchFamily="18" charset="0"/>
              </a:rPr>
              <a:t> al MECESUP 2. RENOVACION CURRICULAR</a:t>
            </a:r>
          </a:p>
          <a:p>
            <a:endParaRPr lang="es-CL" smtClean="0">
              <a:latin typeface="Times New Roman" pitchFamily="18" charset="0"/>
            </a:endParaRPr>
          </a:p>
          <a:p>
            <a:r>
              <a:rPr lang="es-CL" smtClean="0">
                <a:latin typeface="Times New Roman" pitchFamily="18" charset="0"/>
              </a:rPr>
              <a:t>1999-2004		$  146.057.444	US$ 227.500.000	Adjudicación</a:t>
            </a:r>
          </a:p>
          <a:p>
            <a:r>
              <a:rPr lang="es-CL" smtClean="0">
                <a:latin typeface="Times New Roman" pitchFamily="18" charset="0"/>
              </a:rPr>
              <a:t>Promedio Anual	$    24.342.907	US$   37.917.000   Adjudicación</a:t>
            </a:r>
          </a:p>
          <a:p>
            <a:r>
              <a:rPr lang="es-CL" smtClean="0">
                <a:latin typeface="Times New Roman" pitchFamily="18" charset="0"/>
              </a:rPr>
              <a:t>Promedio Anual	$    17.402.000	Presupuesto MECESUP</a:t>
            </a:r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58DD-B6D4-467F-B211-80069D9B8FF3}" type="datetime1">
              <a:rPr lang="es-ES" smtClean="0"/>
              <a:t>06/12/2017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8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8DDB-9CB2-42AD-87AE-E41C173CACE3}" type="datetime1">
              <a:rPr lang="es-ES" smtClean="0"/>
              <a:t>06/12/2017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1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C8B9-5EAB-453D-BF28-F1886D17B82C}" type="datetime1">
              <a:rPr lang="es-ES" smtClean="0"/>
              <a:t>06/12/2017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64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76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CD0A1-53A5-469B-8B84-1AC756874F32}" type="datetime1">
              <a:rPr lang="es-ES" smtClean="0"/>
              <a:t>06/12/2017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3B86AD-F033-4826-827E-6DAFD01A0D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BE7EC1-1004-4B1A-A782-1B4C377B4A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44B27-48CE-4783-BB75-730FF6F6C2D5}" type="datetime1">
              <a:rPr lang="es-ES" smtClean="0"/>
              <a:t>06/12/2017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587E80-DF27-4B44-8ADF-9CCAC075CE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6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1199B3-8F9C-4708-AF71-E553FDBF1AE0}" type="datetime1">
              <a:rPr lang="es-ES" smtClean="0"/>
              <a:t>06/12/2017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D7A20E-0070-4F9C-9D89-604D1593A2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4BBD2-2E96-4259-B1BB-4B6D6AC3ADDE}" type="datetime1">
              <a:rPr lang="es-ES" smtClean="0"/>
              <a:t>06/12/2017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13081F-DCB1-4275-91C1-B83075C427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8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6AB64E-3C4F-49D1-B199-F79A28B837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1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F89AD3-9938-447E-8F7D-A903E2E9C0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DB06-108B-43B8-8771-C9B5B7398CAC}" type="datetime1">
              <a:rPr lang="es-ES" smtClean="0"/>
              <a:t>06/12/2017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256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4EDA1F-64FA-4596-AFA8-7974CC101E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AFF539-3FA1-4F3B-AC25-B20CDD99B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6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DE4B46-BB33-4E6B-AFC6-559C68892B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11BB7D-9B4C-4889-B185-4221E406B2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799DB6-F44F-4323-90FC-07B2BB3023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650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3AD-FB6F-4AB1-940D-39F4A49816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62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C8B2-BE3F-4FBF-A8D0-D815CF259D3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4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33FF-6CC4-40AE-96CF-5AF80D20FC2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05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1768-FCDD-461C-A608-3943BCBCF0E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0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2056-327D-4B4B-AE9D-B2EF22B3825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2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91A4-CA0E-4EBC-B016-F82D6EF237BE}" type="datetime1">
              <a:rPr lang="es-ES" smtClean="0"/>
              <a:t>06/12/2017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650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2FAD-483A-4601-8901-F59760CEBF2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5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9F43-BD24-4E5D-A0F0-7D440D80EC1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612-A66F-4D83-A68A-4794791E28A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36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567D-1D77-41B1-B9C6-ACB6B50ECFE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32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D4C4-AF49-4357-8F00-9655D8A5F60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63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BD13-817C-4DE4-8458-87D8C1A3BFF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06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3D853E-F08F-4578-82BD-6DED9B706A55}" type="datetime1">
              <a:rPr lang="es-ES" smtClean="0">
                <a:solidFill>
                  <a:prstClr val="black"/>
                </a:solidFill>
              </a:rPr>
              <a:t>06/12/2017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9AAB-9378-4037-9B41-B16E928A004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60140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47B7-43BA-45B7-939C-FA566B6D1EB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4401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D64136-984B-4492-A6A6-9D47AC589A9E}" type="datetime1">
              <a:rPr lang="es-ES" smtClean="0">
                <a:solidFill>
                  <a:prstClr val="black"/>
                </a:solidFill>
              </a:rPr>
              <a:t>06/12/2017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AEFF-9BEF-4C7A-B3A3-3C5CB3745D3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01988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B90B0-CE21-4AD5-AE47-F50B55F7DD3C}" type="datetime1">
              <a:rPr lang="es-ES" smtClean="0">
                <a:solidFill>
                  <a:prstClr val="black"/>
                </a:solidFill>
              </a:rPr>
              <a:t>06/12/2017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5AAC-E3E1-403B-9DD0-28ADAFAB178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2988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4AB7-C1E3-4AF5-82BF-DF6A703423C1}" type="datetime1">
              <a:rPr lang="es-ES" smtClean="0"/>
              <a:t>06/12/2017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809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2EC3A-F1FC-42C3-8DAD-D488E09F3BD2}" type="datetime1">
              <a:rPr lang="es-ES" smtClean="0">
                <a:solidFill>
                  <a:prstClr val="black"/>
                </a:solidFill>
              </a:rPr>
              <a:t>06/12/2017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A537-AC18-4F07-B693-E421E130756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24518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41DB-D844-461B-9889-F282A098197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09230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EDD7-D5D7-420C-AFB6-9D07249E512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87533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CB01-4F8F-4FD6-A622-1224EA8EEC8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25457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2329-2D8F-4D28-8CB8-E5B3868CC31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09385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A302-71CB-4407-ACE6-4CC07ECC87B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09532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DBA4-0D6C-484C-BBEE-6F8599FD72A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31100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2DD0-A6F4-4A43-9A6D-C39C6005DC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33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20CF-F679-4E47-8EEE-5AA97AA901BB}" type="datetime1">
              <a:rPr lang="es-ES" smtClean="0"/>
              <a:t>06/12/2017</a:t>
            </a:fld>
            <a:endParaRPr lang="fr-F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50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E664-FA16-4F0C-B8D8-4FEB1C5CE7E3}" type="datetime1">
              <a:rPr lang="es-ES" smtClean="0"/>
              <a:t>06/12/2017</a:t>
            </a:fld>
            <a:endParaRPr lang="fr-F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73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5835-FB28-4639-9709-40ABE53D5676}" type="datetime1">
              <a:rPr lang="es-ES" smtClean="0"/>
              <a:t>06/12/2017</a:t>
            </a:fld>
            <a:endParaRPr lang="fr-F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27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5D55-D51A-418A-8BFB-7C6A0384A417}" type="datetime1">
              <a:rPr lang="es-ES" smtClean="0"/>
              <a:t>06/12/2017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12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2372-4273-4F23-BA2C-4408717F898E}" type="datetime1">
              <a:rPr lang="es-ES" smtClean="0"/>
              <a:t>06/12/2017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8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D1BE-D248-4757-8105-1B97F2259DBC}" type="datetime1">
              <a:rPr lang="es-ES" smtClean="0"/>
              <a:t>06/12/2017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F906-E360-F44C-A3CA-3A02DABDBE7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33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BD2A8-B4DA-46D1-AE5B-DFE6EB2F7E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50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0433-A39B-4CC9-929B-37A07DA4753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06/12/2017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196C1-508C-446E-956E-D140ABBAE819}" type="slidenum">
              <a:rPr lang="en-US" altLang="es-C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1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Hoja_de_c_lculo_de_Microsoft_Excel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45556" y="526892"/>
            <a:ext cx="7391400" cy="5627688"/>
          </a:xfrm>
        </p:spPr>
        <p:txBody>
          <a:bodyPr>
            <a:normAutofit fontScale="90000"/>
          </a:bodyPr>
          <a:lstStyle/>
          <a:p>
            <a:r>
              <a:rPr lang="es-ES_tradnl" sz="2600" dirty="0">
                <a:latin typeface="Arial" charset="0"/>
                <a:ea typeface="MS PGothic" charset="0"/>
              </a:rPr>
              <a:t/>
            </a:r>
            <a:br>
              <a:rPr lang="es-ES_tradnl" sz="2600" dirty="0">
                <a:latin typeface="Arial" charset="0"/>
                <a:ea typeface="MS PGothic" charset="0"/>
              </a:rPr>
            </a:br>
            <a:r>
              <a:rPr lang="es-ES_tradnl" sz="2600" dirty="0">
                <a:latin typeface="Arial" charset="0"/>
                <a:ea typeface="MS PGothic" charset="0"/>
              </a:rPr>
              <a:t/>
            </a:r>
            <a:br>
              <a:rPr lang="es-ES_tradnl" sz="2600" dirty="0">
                <a:latin typeface="Arial" charset="0"/>
                <a:ea typeface="MS PGothic" charset="0"/>
              </a:rPr>
            </a:br>
            <a:r>
              <a:rPr lang="es-ES_tradnl" sz="2600" dirty="0">
                <a:latin typeface="Arial" charset="0"/>
                <a:ea typeface="MS PGothic" charset="0"/>
              </a:rPr>
              <a:t/>
            </a:r>
            <a:br>
              <a:rPr lang="es-ES_tradnl" sz="2600" dirty="0">
                <a:latin typeface="Arial" charset="0"/>
                <a:ea typeface="MS PGothic" charset="0"/>
              </a:rPr>
            </a:br>
            <a: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7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Evaluación de la Investigación y Posgrados:</a:t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Un Puzle de Métricas</a:t>
            </a: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600" b="1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b="1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6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12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>Ricardo </a:t>
            </a:r>
            <a: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>Reich </a:t>
            </a:r>
            <a: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>Universidad de Playa Ancha, 6 de diciembre de 2017</a:t>
            </a:r>
            <a: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000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>
                <a:latin typeface="Arial" charset="0"/>
                <a:ea typeface="MS PGothic" charset="0"/>
              </a:rPr>
              <a:t/>
            </a:r>
            <a:br>
              <a:rPr lang="es-ES_tradnl" sz="2000" dirty="0">
                <a:latin typeface="Arial" charset="0"/>
                <a:ea typeface="MS PGothic" charset="0"/>
              </a:rPr>
            </a:br>
            <a: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  <a:t/>
            </a: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781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059832" y="1340768"/>
            <a:ext cx="3240360" cy="41764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115616" y="1340768"/>
          <a:ext cx="6984776" cy="4176467"/>
        </p:xfrm>
        <a:graphic>
          <a:graphicData uri="http://schemas.openxmlformats.org/drawingml/2006/table">
            <a:tbl>
              <a:tblPr/>
              <a:tblGrid>
                <a:gridCol w="195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104">
                <a:tc>
                  <a:txBody>
                    <a:bodyPr/>
                    <a:lstStyle/>
                    <a:p>
                      <a:pPr algn="ctr"/>
                      <a:endParaRPr lang="es-ES_tradnl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Liceos Municipales</a:t>
                      </a:r>
                      <a:endParaRPr lang="es-ES_tradnl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Liceos Subvencionados</a:t>
                      </a:r>
                      <a:endParaRPr lang="es-ES_tradnl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Liceos Particulares Pagados</a:t>
                      </a:r>
                      <a:endParaRPr lang="es-ES_tradnl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155">
                <a:tc>
                  <a:txBody>
                    <a:bodyPr/>
                    <a:lstStyle/>
                    <a:p>
                      <a:pPr algn="just"/>
                      <a:r>
                        <a:rPr lang="es-ES_tradnl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Contestación de estudiantes de los 93 Programas en Chile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34%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34%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32%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104">
                <a:tc>
                  <a:txBody>
                    <a:bodyPr/>
                    <a:lstStyle/>
                    <a:p>
                      <a:pPr algn="just"/>
                      <a:r>
                        <a:rPr lang="es-ES_tradnl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Datos Becarios CONICYT en Chile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32%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36%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27%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104">
                <a:tc>
                  <a:txBody>
                    <a:bodyPr/>
                    <a:lstStyle/>
                    <a:p>
                      <a:pPr algn="just"/>
                      <a:r>
                        <a:rPr lang="es-ES_tradnl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Becas-Chile – Datos CONICYT en el Extranjero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25%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29%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45%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1600" y="459545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400" dirty="0" smtClean="0">
                <a:solidFill>
                  <a:srgbClr val="7030A0"/>
                </a:solidFill>
                <a:latin typeface="Tw Cen MT" panose="020B0602020104020603" pitchFamily="34" charset="0"/>
                <a:cs typeface="Arial" pitchFamily="34" charset="0"/>
              </a:rPr>
              <a:t>EDUCACION MEDIA A QUE ASISTIERON ALUMNOS</a:t>
            </a:r>
            <a:endParaRPr kumimoji="0" lang="es-ES_tradnl" sz="2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92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59074" y="260648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s-ES_tradnl" sz="2400" dirty="0" smtClean="0">
                <a:solidFill>
                  <a:srgbClr val="7030A0"/>
                </a:solidFill>
                <a:latin typeface="Tw Cen MT" panose="020B0602020104020603" pitchFamily="34" charset="0"/>
                <a:cs typeface="Arial" pitchFamily="34" charset="0"/>
              </a:rPr>
              <a:t>PUBLICACIONES DE GRADUADOS 2008-2012</a:t>
            </a:r>
          </a:p>
          <a:p>
            <a:pPr algn="ctr" defTabSz="914400"/>
            <a:r>
              <a:rPr lang="es-ES_tradnl" sz="2400" dirty="0" smtClean="0">
                <a:solidFill>
                  <a:srgbClr val="7030A0"/>
                </a:solidFill>
                <a:latin typeface="Tw Cen MT" panose="020B0602020104020603" pitchFamily="34" charset="0"/>
                <a:cs typeface="Arial" pitchFamily="34" charset="0"/>
              </a:rPr>
              <a:t>ESTUDIO MINEDUC-NAS 2014</a:t>
            </a:r>
            <a:endParaRPr lang="es-ES_tradnl" sz="2400" dirty="0" smtClean="0">
              <a:solidFill>
                <a:prstClr val="black"/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6825"/>
            <a:ext cx="85344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34480"/>
            <a:ext cx="8352928" cy="438903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55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425" y="26064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2400" dirty="0">
                <a:solidFill>
                  <a:srgbClr val="7030A0"/>
                </a:solidFill>
                <a:latin typeface="Tw Cen MT" panose="020B0602020104020603" pitchFamily="34" charset="0"/>
              </a:rPr>
              <a:t/>
            </a:r>
            <a:br>
              <a:rPr lang="es-ES_tradnl" sz="2400" dirty="0">
                <a:solidFill>
                  <a:srgbClr val="7030A0"/>
                </a:solidFill>
                <a:latin typeface="Tw Cen MT" panose="020B0602020104020603" pitchFamily="34" charset="0"/>
              </a:rPr>
            </a:br>
            <a:r>
              <a:rPr lang="es-ES_tradnl" sz="24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ESTUDIANTES ADICIONALES QUE PODRÍAN </a:t>
            </a:r>
            <a:br>
              <a:rPr lang="es-ES_tradnl" sz="2400" dirty="0" smtClean="0">
                <a:solidFill>
                  <a:srgbClr val="7030A0"/>
                </a:solidFill>
                <a:latin typeface="Tw Cen MT" panose="020B0602020104020603" pitchFamily="34" charset="0"/>
              </a:rPr>
            </a:br>
            <a:r>
              <a:rPr lang="es-ES_tradnl" sz="24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RECIBIR LOS PROGRAMAS DOCTORALES</a:t>
            </a:r>
            <a:endParaRPr lang="es-ES_tradnl" sz="24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4" name="6 Gráfico"/>
          <p:cNvGraphicFramePr>
            <a:graphicFrameLocks noGrp="1"/>
          </p:cNvGraphicFramePr>
          <p:nvPr>
            <p:ph idx="1"/>
            <p:extLst/>
          </p:nvPr>
        </p:nvGraphicFramePr>
        <p:xfrm>
          <a:off x="412992" y="181088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087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64" y="1142292"/>
            <a:ext cx="8209284" cy="1447800"/>
          </a:xfrm>
        </p:spPr>
        <p:txBody>
          <a:bodyPr>
            <a:normAutofit/>
          </a:bodyPr>
          <a:lstStyle/>
          <a:p>
            <a:pPr algn="ctr"/>
            <a: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ALGUNOS EJEMPLOS DE MÉTRICAS</a:t>
            </a:r>
            <a:b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PARA EVALUAR EL DESEMPEÑO                                             DE LA INVESTIGACIÓN Y POSGRADOS</a:t>
            </a:r>
            <a:endParaRPr lang="es-ES_tradnl" sz="2800" dirty="0" smtClean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50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416454" y="62570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6294" y="245073"/>
            <a:ext cx="69029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7030A0"/>
                </a:solidFill>
              </a:rPr>
              <a:t>                      NÚMERO DE PUBLICACIONES </a:t>
            </a:r>
          </a:p>
          <a:p>
            <a:r>
              <a:rPr lang="es-CL" sz="2800" dirty="0" smtClean="0">
                <a:solidFill>
                  <a:srgbClr val="7030A0"/>
                </a:solidFill>
              </a:rPr>
              <a:t>                  ALGUNOS PAÍSES LATINOAMÉRICA 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37987" y="247189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1407" y="4846056"/>
            <a:ext cx="2515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err="1" smtClean="0">
                <a:solidFill>
                  <a:srgbClr val="199B44"/>
                </a:solidFill>
              </a:rPr>
              <a:t>Ingenierías&amp;Tecnologías</a:t>
            </a:r>
            <a:r>
              <a:rPr lang="es-CL" sz="1400" dirty="0" smtClean="0">
                <a:solidFill>
                  <a:srgbClr val="199B44"/>
                </a:solidFill>
              </a:rPr>
              <a:t> (OCDE)</a:t>
            </a:r>
            <a:endParaRPr lang="es-ES" sz="1400" dirty="0">
              <a:solidFill>
                <a:srgbClr val="199B44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94" y="1604982"/>
            <a:ext cx="3898630" cy="17338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924" y="1604981"/>
            <a:ext cx="3929221" cy="17338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899" y="4034384"/>
            <a:ext cx="4332716" cy="19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37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534" y="638907"/>
            <a:ext cx="5293074" cy="25585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96" y="3015343"/>
            <a:ext cx="7730950" cy="35813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62738" y="6307771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err="1" smtClean="0"/>
              <a:t>Relative</a:t>
            </a:r>
            <a:r>
              <a:rPr lang="es-CL" sz="1000" dirty="0" smtClean="0"/>
              <a:t> </a:t>
            </a:r>
            <a:r>
              <a:rPr lang="es-CL" sz="1000" dirty="0" err="1" smtClean="0"/>
              <a:t>Activity</a:t>
            </a:r>
            <a:r>
              <a:rPr lang="es-CL" sz="1000" dirty="0" smtClean="0"/>
              <a:t> </a:t>
            </a:r>
            <a:r>
              <a:rPr lang="es-CL" sz="1000" dirty="0" err="1" smtClean="0"/>
              <a:t>Index</a:t>
            </a:r>
            <a:r>
              <a:rPr lang="es-CL" sz="1000" dirty="0" smtClean="0"/>
              <a:t>: </a:t>
            </a:r>
            <a:r>
              <a:rPr lang="es-CL" sz="1000" dirty="0" err="1" smtClean="0"/>
              <a:t>proportion</a:t>
            </a:r>
            <a:r>
              <a:rPr lang="es-CL" sz="1000" dirty="0" smtClean="0"/>
              <a:t> of country </a:t>
            </a:r>
            <a:r>
              <a:rPr lang="es-CL" sz="1000" dirty="0" err="1" smtClean="0"/>
              <a:t>papers</a:t>
            </a:r>
            <a:endParaRPr lang="es-CL" sz="1000" dirty="0" smtClean="0"/>
          </a:p>
          <a:p>
            <a:r>
              <a:rPr lang="es-CL" sz="1000" dirty="0" smtClean="0"/>
              <a:t>In </a:t>
            </a:r>
            <a:r>
              <a:rPr lang="es-CL" sz="1000" dirty="0" err="1" smtClean="0"/>
              <a:t>subject</a:t>
            </a:r>
            <a:r>
              <a:rPr lang="es-CL" sz="1000" dirty="0" smtClean="0"/>
              <a:t> </a:t>
            </a:r>
            <a:r>
              <a:rPr lang="es-CL" sz="1000" dirty="0" err="1" smtClean="0"/>
              <a:t>field</a:t>
            </a:r>
            <a:r>
              <a:rPr lang="es-CL" sz="1000" dirty="0" smtClean="0"/>
              <a:t> </a:t>
            </a:r>
            <a:r>
              <a:rPr lang="es-CL" sz="1000" dirty="0" err="1" smtClean="0"/>
              <a:t>to</a:t>
            </a:r>
            <a:r>
              <a:rPr lang="es-CL" sz="1000" dirty="0" smtClean="0"/>
              <a:t> </a:t>
            </a:r>
            <a:r>
              <a:rPr lang="es-CL" sz="1000" dirty="0" err="1" smtClean="0"/>
              <a:t>world</a:t>
            </a:r>
            <a:r>
              <a:rPr lang="es-CL" sz="1000" dirty="0" smtClean="0"/>
              <a:t> total</a:t>
            </a:r>
            <a:endParaRPr lang="es-ES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15</a:t>
            </a:fld>
            <a:endParaRPr lang="fr-FR"/>
          </a:p>
        </p:txBody>
      </p:sp>
      <p:sp>
        <p:nvSpPr>
          <p:cNvPr id="6" name="CuadroTexto 5"/>
          <p:cNvSpPr txBox="1"/>
          <p:nvPr/>
        </p:nvSpPr>
        <p:spPr>
          <a:xfrm>
            <a:off x="7558075" y="2319957"/>
            <a:ext cx="107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/>
              <a:t>    </a:t>
            </a:r>
            <a:r>
              <a:rPr lang="es-CL" sz="1200" dirty="0" smtClean="0"/>
              <a:t>     </a:t>
            </a:r>
          </a:p>
          <a:p>
            <a:r>
              <a:rPr lang="es-CL" sz="1200" b="1" dirty="0" smtClean="0"/>
              <a:t>     Datos 2014</a:t>
            </a:r>
          </a:p>
          <a:p>
            <a:r>
              <a:rPr lang="es-CL" sz="1200" b="1" dirty="0" smtClean="0"/>
              <a:t>     2011-2014</a:t>
            </a:r>
            <a:endParaRPr lang="es-ES" sz="1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463255" y="248968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/>
              <a:t>(*)</a:t>
            </a:r>
            <a:endParaRPr lang="es-ES" sz="1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695403" y="3197493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/>
              <a:t>(*)</a:t>
            </a:r>
            <a:endParaRPr lang="es-ES" sz="1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430409" y="2677236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/>
              <a:t>(**)</a:t>
            </a:r>
            <a:endParaRPr lang="es-ES" sz="1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021641" y="3197343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/>
              <a:t>(**)</a:t>
            </a:r>
            <a:endParaRPr lang="es-ES" sz="1200" b="1" dirty="0"/>
          </a:p>
        </p:txBody>
      </p:sp>
      <p:sp>
        <p:nvSpPr>
          <p:cNvPr id="14" name="Elipse 13"/>
          <p:cNvSpPr/>
          <p:nvPr/>
        </p:nvSpPr>
        <p:spPr>
          <a:xfrm>
            <a:off x="1909499" y="1706485"/>
            <a:ext cx="2216187" cy="709263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  <a:lumMod val="84000"/>
                </a:schemeClr>
              </a:gs>
              <a:gs pos="100000">
                <a:schemeClr val="tx2">
                  <a:lumMod val="40000"/>
                  <a:lumOff val="60000"/>
                  <a:alpha val="37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 rot="5400000">
            <a:off x="6064037" y="3188823"/>
            <a:ext cx="2993567" cy="2407128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  <a:lumMod val="84000"/>
                </a:schemeClr>
              </a:gs>
              <a:gs pos="100000">
                <a:schemeClr val="tx2">
                  <a:lumMod val="40000"/>
                  <a:lumOff val="60000"/>
                  <a:alpha val="37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425" y="675533"/>
            <a:ext cx="15335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69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1" y="620688"/>
            <a:ext cx="8179745" cy="56094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44" y="2812361"/>
            <a:ext cx="7954747" cy="380028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717443" y="1798772"/>
            <a:ext cx="1133341" cy="360608"/>
          </a:xfrm>
          <a:prstGeom prst="roundRect">
            <a:avLst/>
          </a:prstGeom>
          <a:solidFill>
            <a:schemeClr val="accent2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690" y="1860751"/>
            <a:ext cx="842426" cy="28575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638801" y="6125167"/>
            <a:ext cx="2423374" cy="231183"/>
          </a:xfrm>
          <a:prstGeom prst="roundRect">
            <a:avLst/>
          </a:prstGeom>
          <a:solidFill>
            <a:schemeClr val="accent2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2909556" y="6102592"/>
            <a:ext cx="1469261" cy="189505"/>
          </a:xfrm>
          <a:prstGeom prst="roundRect">
            <a:avLst/>
          </a:prstGeom>
          <a:solidFill>
            <a:schemeClr val="accent2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75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1043" y="6141829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1043" y="338833"/>
            <a:ext cx="74726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7030A0"/>
                </a:solidFill>
              </a:rPr>
              <a:t>        PUBLICACIONES UNIVERSIDADES DEL ESTADO</a:t>
            </a:r>
          </a:p>
          <a:p>
            <a:r>
              <a:rPr lang="es-CL" sz="2800" dirty="0" smtClean="0">
                <a:solidFill>
                  <a:srgbClr val="7030A0"/>
                </a:solidFill>
              </a:rPr>
              <a:t>                         (Sin </a:t>
            </a:r>
            <a:r>
              <a:rPr lang="es-CL" sz="2800" dirty="0" err="1" smtClean="0">
                <a:solidFill>
                  <a:srgbClr val="7030A0"/>
                </a:solidFill>
              </a:rPr>
              <a:t>UChile</a:t>
            </a:r>
            <a:r>
              <a:rPr lang="es-CL" sz="2800" dirty="0" smtClean="0">
                <a:solidFill>
                  <a:srgbClr val="7030A0"/>
                </a:solidFill>
              </a:rPr>
              <a:t> y </a:t>
            </a:r>
            <a:r>
              <a:rPr lang="es-CL" sz="2800" dirty="0" err="1" smtClean="0">
                <a:solidFill>
                  <a:srgbClr val="7030A0"/>
                </a:solidFill>
              </a:rPr>
              <a:t>USach</a:t>
            </a:r>
            <a:r>
              <a:rPr lang="es-CL" sz="28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es-CL" sz="2800" dirty="0" smtClean="0">
                <a:solidFill>
                  <a:srgbClr val="7030A0"/>
                </a:solidFill>
              </a:rPr>
              <a:t>  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37987" y="247189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3" y="1685925"/>
            <a:ext cx="7965717" cy="32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70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1043" y="6141829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3294" y="455741"/>
            <a:ext cx="6026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7030A0"/>
                </a:solidFill>
              </a:rPr>
              <a:t>        PUBLICACIONES VISTAS (“VIEWED”)</a:t>
            </a:r>
          </a:p>
          <a:p>
            <a:r>
              <a:rPr lang="es-CL" sz="2800" dirty="0" smtClean="0">
                <a:solidFill>
                  <a:srgbClr val="7030A0"/>
                </a:solidFill>
              </a:rPr>
              <a:t>  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37987" y="247189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1671637"/>
            <a:ext cx="8772525" cy="3514725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 flipV="1">
            <a:off x="3737987" y="2756753"/>
            <a:ext cx="2662813" cy="1725096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 flipV="1">
            <a:off x="4340180" y="2646521"/>
            <a:ext cx="2060620" cy="68829"/>
          </a:xfrm>
          <a:prstGeom prst="straightConnector1">
            <a:avLst/>
          </a:prstGeom>
          <a:ln w="9525">
            <a:solidFill>
              <a:srgbClr val="1BA94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4649273" y="3026535"/>
            <a:ext cx="1751527" cy="1275009"/>
          </a:xfrm>
          <a:prstGeom prst="straightConnector1">
            <a:avLst/>
          </a:prstGeom>
          <a:ln w="95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44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416454" y="6257061"/>
            <a:ext cx="713431" cy="2818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0410" y="326968"/>
            <a:ext cx="6677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7030A0"/>
                </a:solidFill>
              </a:rPr>
              <a:t>                    IMPACTO DE LAS PUBLICACIONES</a:t>
            </a:r>
          </a:p>
          <a:p>
            <a:r>
              <a:rPr lang="es-CL" sz="2800" dirty="0" smtClean="0">
                <a:solidFill>
                  <a:srgbClr val="7030A0"/>
                </a:solidFill>
              </a:rPr>
              <a:t>      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37987" y="247189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66" y="4003017"/>
            <a:ext cx="5057909" cy="22142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54" y="1192635"/>
            <a:ext cx="5513885" cy="2379361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H="1" flipV="1">
            <a:off x="2014040" y="2146743"/>
            <a:ext cx="2159468" cy="107060"/>
          </a:xfrm>
          <a:prstGeom prst="straightConnector1">
            <a:avLst/>
          </a:prstGeom>
          <a:ln w="95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3753082" y="1972123"/>
            <a:ext cx="535583" cy="1087551"/>
          </a:xfrm>
          <a:prstGeom prst="straightConnector1">
            <a:avLst/>
          </a:prstGeom>
          <a:ln w="95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 flipV="1">
            <a:off x="3363285" y="5754180"/>
            <a:ext cx="2327141" cy="581032"/>
          </a:xfrm>
          <a:prstGeom prst="straightConnector1">
            <a:avLst/>
          </a:prstGeom>
          <a:ln w="95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 flipV="1">
            <a:off x="4803820" y="5411942"/>
            <a:ext cx="1773213" cy="342238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630410" y="5055821"/>
            <a:ext cx="218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srgbClr val="199B44"/>
                </a:solidFill>
              </a:rPr>
              <a:t>Ciencias de la Computación</a:t>
            </a:r>
          </a:p>
          <a:p>
            <a:r>
              <a:rPr lang="es-CL" sz="1400" dirty="0" smtClean="0">
                <a:solidFill>
                  <a:srgbClr val="199B44"/>
                </a:solidFill>
              </a:rPr>
              <a:t>                  (ASJC)</a:t>
            </a:r>
            <a:endParaRPr lang="es-ES" sz="1400" dirty="0">
              <a:solidFill>
                <a:srgbClr val="199B44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680521" y="1868185"/>
            <a:ext cx="335056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3298112" y="5583061"/>
            <a:ext cx="303829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5670331" y="6150546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!</a:t>
            </a:r>
            <a:endParaRPr lang="es-ES" dirty="0"/>
          </a:p>
        </p:txBody>
      </p:sp>
      <p:cxnSp>
        <p:nvCxnSpPr>
          <p:cNvPr id="27" name="Conector recto de flecha 26"/>
          <p:cNvCxnSpPr/>
          <p:nvPr/>
        </p:nvCxnSpPr>
        <p:spPr>
          <a:xfrm flipH="1" flipV="1">
            <a:off x="6183742" y="4618456"/>
            <a:ext cx="356580" cy="979539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632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1412553"/>
          <a:ext cx="8513763" cy="403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Hoja de cálculo" r:id="rId4" imgW="8505634" imgH="4114800" progId="Excel.Sheet.12">
                  <p:embed/>
                </p:oleObj>
              </mc:Choice>
              <mc:Fallback>
                <p:oleObj name="Hoja de cálculo" r:id="rId4" imgW="8505634" imgH="4114800" progId="Excel.Sheet.12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12553"/>
                        <a:ext cx="8513763" cy="4032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Flecha abajo"/>
          <p:cNvSpPr/>
          <p:nvPr/>
        </p:nvSpPr>
        <p:spPr>
          <a:xfrm>
            <a:off x="4139952" y="5193196"/>
            <a:ext cx="648072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21217" y="189357"/>
            <a:ext cx="7126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ANALISIS INSTITUCIONAL</a:t>
            </a:r>
          </a:p>
          <a:p>
            <a:pPr algn="ctr"/>
            <a: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MARCO </a:t>
            </a:r>
            <a: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CONCEPTUAL</a:t>
            </a:r>
            <a:endParaRPr lang="es-ES" sz="28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1187450" y="5741093"/>
            <a:ext cx="6840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altLang="es-ES" sz="2000" dirty="0">
                <a:solidFill>
                  <a:srgbClr val="FF0000"/>
                </a:solidFill>
                <a:latin typeface="Verdana" panose="020B0604030504040204" pitchFamily="34" charset="0"/>
              </a:rPr>
              <a:t>                ANALISIS ESTRATEGICO</a:t>
            </a:r>
          </a:p>
          <a:p>
            <a:pPr eaLnBrk="1" hangingPunct="1"/>
            <a:r>
              <a:rPr lang="es-CL" altLang="es-ES" sz="2000" dirty="0">
                <a:solidFill>
                  <a:srgbClr val="FF0000"/>
                </a:solidFill>
                <a:latin typeface="Verdana" panose="020B0604030504040204" pitchFamily="34" charset="0"/>
              </a:rPr>
              <a:t>IMPLEMENTACION Y SEGUIMIENTO OPERACIONAL</a:t>
            </a:r>
          </a:p>
          <a:p>
            <a:pPr eaLnBrk="1" hangingPunct="1"/>
            <a:r>
              <a:rPr lang="es-CL" altLang="es-ES" sz="2000" dirty="0">
                <a:solidFill>
                  <a:srgbClr val="FF0000"/>
                </a:solidFill>
                <a:latin typeface="Verdana" panose="020B0604030504040204" pitchFamily="34" charset="0"/>
              </a:rPr>
              <a:t>                </a:t>
            </a:r>
            <a:r>
              <a:rPr lang="es-CL" altLang="es-ES" sz="2000" dirty="0">
                <a:solidFill>
                  <a:srgbClr val="7030A0"/>
                </a:solidFill>
                <a:latin typeface="Verdana" panose="020B0604030504040204" pitchFamily="34" charset="0"/>
              </a:rPr>
              <a:t>UNIDADES DE ANALISIS</a:t>
            </a:r>
            <a:endParaRPr lang="es-ES" altLang="es-ES" sz="2000" dirty="0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8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14600" y="298626"/>
            <a:ext cx="5944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rgbClr val="7030A0"/>
                </a:solidFill>
              </a:rPr>
              <a:t>CLAUSTROS DE PROGRAMAS DE DOCTORADO</a:t>
            </a:r>
            <a:endParaRPr lang="es-ES" sz="2400" dirty="0">
              <a:solidFill>
                <a:srgbClr val="7030A0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3674" y="6208055"/>
            <a:ext cx="713431" cy="281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43" y="1152548"/>
            <a:ext cx="3852067" cy="2887504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1241864" y="2975769"/>
            <a:ext cx="31498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942" y="2437070"/>
            <a:ext cx="1152525" cy="1000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910" y="3503517"/>
            <a:ext cx="3864022" cy="29863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535" y="4721717"/>
            <a:ext cx="1095375" cy="981075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5142197" y="5381972"/>
            <a:ext cx="31498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32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404664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COLABORACIÓN Y FORMACIÓN DE REDES</a:t>
            </a:r>
            <a: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41990" name="Picture 2" descr="Resultado de imagen para collaboration in higher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57" y="1587941"/>
            <a:ext cx="5910302" cy="393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55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4BE65B1-A679-4419-9382-D2D80EDB7A5B}" type="slidenum">
              <a:rPr lang="es-ES_tradnl" altLang="es-CL" sz="1400" smtClean="0">
                <a:solidFill>
                  <a:srgbClr val="000000"/>
                </a:solidFill>
              </a:rPr>
              <a:pPr/>
              <a:t>22</a:t>
            </a:fld>
            <a:endParaRPr lang="es-ES_tradnl" altLang="es-CL" sz="1400" smtClean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2708275"/>
            <a:ext cx="7391400" cy="43656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s-ES_tradnl" altLang="es-CL" sz="1600" smtClean="0">
                <a:latin typeface="Arial" panose="020B0604020202020204" pitchFamily="34" charset="0"/>
              </a:rPr>
              <a:t/>
            </a:r>
            <a:br>
              <a:rPr lang="es-ES_tradnl" altLang="es-CL" sz="1600" smtClean="0">
                <a:latin typeface="Arial" panose="020B0604020202020204" pitchFamily="34" charset="0"/>
              </a:rPr>
            </a:br>
            <a:r>
              <a:rPr lang="es-ES_tradnl" altLang="es-CL" sz="1600" smtClean="0">
                <a:latin typeface="Arial" panose="020B0604020202020204" pitchFamily="34" charset="0"/>
              </a:rPr>
              <a:t/>
            </a:r>
            <a:br>
              <a:rPr lang="es-ES_tradnl" altLang="es-CL" sz="1600" smtClean="0">
                <a:latin typeface="Arial" panose="020B0604020202020204" pitchFamily="34" charset="0"/>
              </a:rPr>
            </a:br>
            <a:r>
              <a:rPr lang="es-ES_tradnl" altLang="es-CL" sz="1600" smtClean="0">
                <a:latin typeface="Arial" panose="020B0604020202020204" pitchFamily="34" charset="0"/>
              </a:rPr>
              <a:t/>
            </a:r>
            <a:br>
              <a:rPr lang="es-ES_tradnl" altLang="es-CL" sz="1600" smtClean="0">
                <a:latin typeface="Arial" panose="020B0604020202020204" pitchFamily="34" charset="0"/>
              </a:rPr>
            </a:br>
            <a:r>
              <a:rPr lang="es-ES_tradnl" altLang="es-CL" sz="1600" smtClean="0">
                <a:latin typeface="Arial" panose="020B0604020202020204" pitchFamily="34" charset="0"/>
              </a:rPr>
              <a:t/>
            </a:r>
            <a:br>
              <a:rPr lang="es-ES_tradnl" altLang="es-CL" sz="1600" smtClean="0">
                <a:latin typeface="Arial" panose="020B0604020202020204" pitchFamily="34" charset="0"/>
              </a:rPr>
            </a:br>
            <a:r>
              <a:rPr lang="es-ES_tradnl" altLang="es-CL" sz="320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320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s-ES_tradnl" altLang="es-CL" sz="2400" smtClean="0">
                <a:solidFill>
                  <a:srgbClr val="002060"/>
                </a:solidFill>
              </a:rPr>
              <a:t/>
            </a:r>
            <a:br>
              <a:rPr lang="es-ES_tradnl" altLang="es-CL" sz="2400" smtClean="0">
                <a:solidFill>
                  <a:srgbClr val="002060"/>
                </a:solidFill>
              </a:rPr>
            </a:br>
            <a:r>
              <a:rPr lang="es-ES_tradnl" altLang="es-CL" sz="2000" smtClean="0">
                <a:solidFill>
                  <a:srgbClr val="002060"/>
                </a:solidFill>
              </a:rPr>
              <a:t/>
            </a:r>
            <a:br>
              <a:rPr lang="es-ES_tradnl" altLang="es-CL" sz="2000" smtClean="0">
                <a:solidFill>
                  <a:srgbClr val="002060"/>
                </a:solidFill>
              </a:rPr>
            </a:br>
            <a:r>
              <a:rPr lang="es-ES_tradnl" altLang="es-CL" sz="1600" smtClean="0">
                <a:latin typeface="Arial" panose="020B0604020202020204" pitchFamily="34" charset="0"/>
              </a:rPr>
              <a:t/>
            </a:r>
            <a:br>
              <a:rPr lang="es-ES_tradnl" altLang="es-CL" sz="1600" smtClean="0"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  <a:t/>
            </a:r>
            <a:br>
              <a:rPr lang="es-ES_tradnl" altLang="es-CL" sz="1400" smtClean="0">
                <a:solidFill>
                  <a:srgbClr val="DC0E26"/>
                </a:solidFill>
                <a:latin typeface="Arial" panose="020B0604020202020204" pitchFamily="34" charset="0"/>
              </a:rPr>
            </a:br>
            <a:endParaRPr lang="es-ES" altLang="es-CL" sz="120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8069" name="Rectangle 2"/>
          <p:cNvSpPr txBox="1">
            <a:spLocks noChangeArrowheads="1"/>
          </p:cNvSpPr>
          <p:nvPr/>
        </p:nvSpPr>
        <p:spPr bwMode="auto">
          <a:xfrm>
            <a:off x="168275" y="188913"/>
            <a:ext cx="8604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76288" indent="-36512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36512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508125" indent="-3190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indent="-3190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indent="-319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CL" altLang="es-CL" dirty="0">
                <a:solidFill>
                  <a:srgbClr val="7030A0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COLABORACIÓN EN INVESTIGACIÓN                                                       EN LA INDIA, CHILE Y BRASIL 2013  </a:t>
            </a:r>
          </a:p>
        </p:txBody>
      </p:sp>
      <p:sp>
        <p:nvSpPr>
          <p:cNvPr id="88070" name="CuadroTexto 3"/>
          <p:cNvSpPr txBox="1">
            <a:spLocks noChangeArrowheads="1"/>
          </p:cNvSpPr>
          <p:nvPr/>
        </p:nvSpPr>
        <p:spPr bwMode="auto">
          <a:xfrm>
            <a:off x="3924300" y="3573463"/>
            <a:ext cx="47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s-ES" sz="18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8071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573463"/>
            <a:ext cx="332898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/>
          <p:nvPr/>
        </p:nvSpPr>
        <p:spPr>
          <a:xfrm>
            <a:off x="3635375" y="2239963"/>
            <a:ext cx="3097213" cy="9017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accent1">
                <a:shade val="50000"/>
                <a:shade val="75000"/>
                <a:lumMod val="9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88073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581400"/>
            <a:ext cx="404495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155825"/>
            <a:ext cx="7439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de flecha 10"/>
          <p:cNvCxnSpPr/>
          <p:nvPr/>
        </p:nvCxnSpPr>
        <p:spPr>
          <a:xfrm flipH="1" flipV="1">
            <a:off x="8185150" y="3336925"/>
            <a:ext cx="661988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4826000" y="3141663"/>
            <a:ext cx="2049463" cy="300037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88077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43350"/>
            <a:ext cx="12969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8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5899150"/>
            <a:ext cx="1296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cto de flecha 14"/>
          <p:cNvCxnSpPr/>
          <p:nvPr/>
        </p:nvCxnSpPr>
        <p:spPr>
          <a:xfrm flipH="1">
            <a:off x="5292725" y="1697038"/>
            <a:ext cx="647700" cy="901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14601" y="6447272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8452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INVESTIGACIÓN COLABORATIVA CUECH</a:t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INTERNACIONAL, NACIONAL E INSTITUCIONAL</a:t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84225" y="1840992"/>
            <a:ext cx="937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err="1" smtClean="0">
                <a:solidFill>
                  <a:schemeClr val="accent2">
                    <a:lumMod val="75000"/>
                  </a:schemeClr>
                </a:solidFill>
              </a:rPr>
              <a:t>Institutional</a:t>
            </a:r>
            <a:endParaRPr lang="es-E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78189" y="1836927"/>
            <a:ext cx="71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err="1" smtClean="0">
                <a:solidFill>
                  <a:schemeClr val="accent2">
                    <a:lumMod val="75000"/>
                  </a:schemeClr>
                </a:solidFill>
              </a:rPr>
              <a:t>National</a:t>
            </a:r>
            <a:endParaRPr lang="es-E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48514" y="1836927"/>
            <a:ext cx="99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chemeClr val="accent2">
                    <a:lumMod val="75000"/>
                  </a:schemeClr>
                </a:solidFill>
              </a:rPr>
              <a:t>International</a:t>
            </a:r>
            <a:endParaRPr lang="es-E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2" y="2075576"/>
            <a:ext cx="7198485" cy="4034767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>
          <a:xfrm flipH="1" flipV="1">
            <a:off x="5447763" y="3675776"/>
            <a:ext cx="636462" cy="516758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 flipV="1">
            <a:off x="2820473" y="2625581"/>
            <a:ext cx="3263752" cy="451315"/>
          </a:xfrm>
          <a:prstGeom prst="straightConnector1">
            <a:avLst/>
          </a:prstGeom>
          <a:ln w="95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 flipV="1">
            <a:off x="3708424" y="3220239"/>
            <a:ext cx="1818162" cy="1745439"/>
          </a:xfrm>
          <a:prstGeom prst="straightConnector1">
            <a:avLst/>
          </a:prstGeom>
          <a:ln w="9525">
            <a:solidFill>
              <a:srgbClr val="1BA94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170078" y="4984012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latin typeface="Tw Cen MT" panose="020B0602020104020603" pitchFamily="34" charset="0"/>
              </a:rPr>
              <a:t>UFRO</a:t>
            </a:r>
            <a:endParaRPr lang="es-ES" sz="11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38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9894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UNIVERSIDAD DE PLAYA ANCHA</a:t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PAÍSES CON QUE COLABORA</a:t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1608825"/>
            <a:ext cx="68770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6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8931" y="1032225"/>
            <a:ext cx="8209284" cy="1447800"/>
          </a:xfrm>
        </p:spPr>
        <p:txBody>
          <a:bodyPr>
            <a:normAutofit/>
          </a:bodyPr>
          <a:lstStyle/>
          <a:p>
            <a:pPr algn="ctr"/>
            <a: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ALGUNOS EJEMPLOS DE ALT-MÉTRICAS</a:t>
            </a:r>
            <a:b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IMPACTO SOCIAL Y ECONÓMICO</a:t>
            </a:r>
            <a:endParaRPr lang="es-ES_tradnl" sz="2800" dirty="0" smtClean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0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2283"/>
            <a:ext cx="860425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IMPACTO </a:t>
            </a: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SOCIAL Y </a:t>
            </a: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ECONÓMICO</a:t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22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22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403281" y="6397986"/>
            <a:ext cx="713431" cy="2818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98" y="1812098"/>
            <a:ext cx="7611414" cy="3163494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H="1" flipV="1">
            <a:off x="2987899" y="2891390"/>
            <a:ext cx="2699182" cy="1862489"/>
          </a:xfrm>
          <a:prstGeom prst="straightConnector1">
            <a:avLst/>
          </a:prstGeom>
          <a:ln w="9525">
            <a:solidFill>
              <a:srgbClr val="1BA94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3451538" y="3078051"/>
            <a:ext cx="2209058" cy="1495289"/>
          </a:xfrm>
          <a:prstGeom prst="straightConnector1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3863662" y="3166393"/>
            <a:ext cx="1823273" cy="1220287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 flipV="1">
            <a:off x="5112913" y="3887393"/>
            <a:ext cx="547974" cy="367200"/>
          </a:xfrm>
          <a:prstGeom prst="straightConnector1">
            <a:avLst/>
          </a:prstGeom>
          <a:ln w="95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85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" y="1251718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UNIVERSIDAD DE PLAYA ANCHA</a:t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TÓPICOS PROMINENTE: ALGORITMOS …</a:t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22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22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403281" y="6397986"/>
            <a:ext cx="713431" cy="2818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70" y="1466597"/>
            <a:ext cx="7102883" cy="2723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15" y="1825625"/>
            <a:ext cx="5050629" cy="47459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223" y="2216494"/>
            <a:ext cx="1973489" cy="3665051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3709115" y="2216495"/>
            <a:ext cx="2485623" cy="50094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57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403281" y="6397986"/>
            <a:ext cx="713431" cy="2818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70" y="1466597"/>
            <a:ext cx="7102883" cy="2723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904875"/>
            <a:ext cx="6254839" cy="39844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29" y="4927845"/>
            <a:ext cx="5385038" cy="13482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066797"/>
            <a:ext cx="2313745" cy="2937372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" y="679025"/>
            <a:ext cx="860425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sz="2400" dirty="0" smtClean="0">
                <a:solidFill>
                  <a:srgbClr val="7030A0"/>
                </a:solidFill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TÓPICOS PROMINENTE: ALGORITMOS …</a:t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22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22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820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793032"/>
            <a:ext cx="8209284" cy="144780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MUCHAS GRACIAS</a:t>
            </a:r>
            <a:endParaRPr lang="es-ES_tradnl" sz="2400" dirty="0" smtClean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0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355652" y="273101"/>
            <a:ext cx="8229600" cy="1143000"/>
          </a:xfrm>
        </p:spPr>
        <p:txBody>
          <a:bodyPr>
            <a:normAutofit/>
          </a:bodyPr>
          <a:lstStyle/>
          <a:p>
            <a:r>
              <a:rPr lang="es-CL" altLang="es-ES" sz="2800" dirty="0" smtClean="0">
                <a:solidFill>
                  <a:srgbClr val="7030A0"/>
                </a:solidFill>
                <a:latin typeface="Tw Cen MT" panose="020B0602020104020603" pitchFamily="34" charset="0"/>
                <a:ea typeface="ヒラギノ角ゴ Pro W3"/>
                <a:cs typeface="Verdana" panose="020B0604030504040204" pitchFamily="34" charset="0"/>
              </a:rPr>
              <a:t>PROYECTOS EN TORNO AL TEMA DE                            UNIDADES DE ANÁLISIS INSTITUCIONAL </a:t>
            </a:r>
            <a:endParaRPr lang="es-ES" altLang="es-ES" sz="2800" dirty="0" smtClean="0">
              <a:solidFill>
                <a:srgbClr val="7030A0"/>
              </a:solidFill>
              <a:latin typeface="Tw Cen MT" panose="020B0602020104020603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40964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C89204D5-D31D-419C-AC6B-109B82DCB91E}" type="slidenum">
              <a:rPr lang="en-US" altLang="es-ES">
                <a:solidFill>
                  <a:srgbClr val="898989"/>
                </a:solidFill>
                <a:latin typeface="Verdana" panose="020B0604030504040204" pitchFamily="34" charset="0"/>
              </a:rPr>
              <a:pPr eaLnBrk="1" hangingPunct="1"/>
              <a:t>3</a:t>
            </a:fld>
            <a:endParaRPr lang="en-US" altLang="es-ES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299945"/>
              </p:ext>
            </p:extLst>
          </p:nvPr>
        </p:nvGraphicFramePr>
        <p:xfrm>
          <a:off x="569636" y="1541983"/>
          <a:ext cx="7801632" cy="456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010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28811" y="520119"/>
            <a:ext cx="647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</a:t>
            </a:r>
            <a:r>
              <a:rPr lang="es-CL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DESEMPEÑO</a:t>
            </a:r>
            <a:endParaRPr lang="es-E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97289" y="1418387"/>
            <a:ext cx="63530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Especialidad y cobertura.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Especialización y honores.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Postulación.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 de Tesis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de investigación nacionales y extranjeros.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información y conocimiento.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Equipamiento e instrumentación.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Servicios.</a:t>
            </a:r>
          </a:p>
        </p:txBody>
      </p:sp>
      <p:sp>
        <p:nvSpPr>
          <p:cNvPr id="2" name="Cerrar llave 1"/>
          <p:cNvSpPr/>
          <p:nvPr/>
        </p:nvSpPr>
        <p:spPr>
          <a:xfrm>
            <a:off x="5526741" y="1600200"/>
            <a:ext cx="268941" cy="22187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119236" y="2524916"/>
            <a:ext cx="1128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</a:rPr>
              <a:t>Talento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errar llave 6"/>
          <p:cNvSpPr/>
          <p:nvPr/>
        </p:nvSpPr>
        <p:spPr>
          <a:xfrm flipH="1">
            <a:off x="1441688" y="4043965"/>
            <a:ext cx="308349" cy="16871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16473" y="4656699"/>
            <a:ext cx="131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</a:rPr>
              <a:t>Recursos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569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75995" y="615622"/>
            <a:ext cx="7746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ASEGURAMIENTO DE CALIDAD DE DOCTORADOS</a:t>
            </a:r>
          </a:p>
          <a:p>
            <a:pPr algn="ctr"/>
            <a:r>
              <a:rPr lang="es-CL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INDICADORES DE DESEMPEÑO</a:t>
            </a:r>
            <a:endParaRPr lang="es-E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2619" y="2077255"/>
            <a:ext cx="67505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Graduación y Titulación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Grados, títulos y tiempos.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 e </a:t>
            </a:r>
            <a:r>
              <a:rPr lang="es-C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mpacto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de publicaciones.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 colaborativa de académicos y </a:t>
            </a: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</a:t>
            </a:r>
          </a:p>
          <a:p>
            <a:pPr lvl="1"/>
            <a:r>
              <a:rPr lang="es-C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institucional, nacional e internacional. </a:t>
            </a:r>
            <a:endParaRPr lang="es-C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económico: patentes y productos de innovación.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199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Internacionalización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Aseguramiento de Calidad: nacional y extranjero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Autoevaluación.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Acreditación.</a:t>
            </a: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-324250" y="2866815"/>
            <a:ext cx="1538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FFC000"/>
                </a:solidFill>
              </a:rPr>
              <a:t>Productos </a:t>
            </a:r>
          </a:p>
          <a:p>
            <a:r>
              <a:rPr lang="es-CL" sz="2400" b="1" dirty="0" smtClean="0">
                <a:solidFill>
                  <a:srgbClr val="FFC000"/>
                </a:solidFill>
              </a:rPr>
              <a:t>e impacto</a:t>
            </a:r>
            <a:endParaRPr lang="es-ES" sz="2400" b="1" dirty="0">
              <a:solidFill>
                <a:srgbClr val="FFC000"/>
              </a:solidFill>
            </a:endParaRPr>
          </a:p>
        </p:txBody>
      </p:sp>
      <p:sp>
        <p:nvSpPr>
          <p:cNvPr id="6" name="Cerrar llave 5"/>
          <p:cNvSpPr/>
          <p:nvPr/>
        </p:nvSpPr>
        <p:spPr>
          <a:xfrm flipH="1">
            <a:off x="860656" y="2240923"/>
            <a:ext cx="361961" cy="21894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422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245" y="592665"/>
            <a:ext cx="7745288" cy="1628805"/>
          </a:xfrm>
        </p:spPr>
        <p:txBody>
          <a:bodyPr>
            <a:normAutofit fontScale="90000"/>
          </a:bodyPr>
          <a:lstStyle/>
          <a:p>
            <a:r>
              <a:rPr lang="es-ES_tradnl" sz="2600" dirty="0">
                <a:latin typeface="Arial" charset="0"/>
                <a:ea typeface="MS PGothic" charset="0"/>
              </a:rPr>
              <a:t/>
            </a:r>
            <a:br>
              <a:rPr lang="es-ES_tradnl" sz="2600" dirty="0">
                <a:latin typeface="Arial" charset="0"/>
                <a:ea typeface="MS PGothic" charset="0"/>
              </a:rPr>
            </a:br>
            <a:r>
              <a:rPr lang="es-ES_tradnl" sz="2600" dirty="0">
                <a:latin typeface="Arial" charset="0"/>
                <a:ea typeface="MS PGothic" charset="0"/>
              </a:rPr>
              <a:t/>
            </a:r>
            <a:br>
              <a:rPr lang="es-ES_tradnl" sz="2600" dirty="0">
                <a:latin typeface="Arial" charset="0"/>
                <a:ea typeface="MS PGothic" charset="0"/>
              </a:rPr>
            </a:br>
            <a:r>
              <a:rPr lang="es-ES_tradnl" sz="2600" dirty="0">
                <a:latin typeface="Arial" charset="0"/>
                <a:ea typeface="MS PGothic" charset="0"/>
              </a:rPr>
              <a:t/>
            </a:r>
            <a:br>
              <a:rPr lang="es-ES_tradnl" sz="2600" dirty="0">
                <a:latin typeface="Arial" charset="0"/>
                <a:ea typeface="MS PGothic" charset="0"/>
              </a:rPr>
            </a:br>
            <a: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7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BÚSQUEDA DE CALIDAD Y PRESTIGIO ACADÉMICO</a:t>
            </a:r>
            <a:b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ASPIRACIÓN DE CLASE MUNDIAL</a:t>
            </a:r>
            <a:b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ESTAR EN LOS RANKINGS MÁS PRESTIGIOSOS</a:t>
            </a:r>
            <a: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6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000" dirty="0" smtClean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000" dirty="0">
                <a:latin typeface="Arial" charset="0"/>
                <a:ea typeface="MS PGothic" charset="0"/>
              </a:rPr>
              <a:t/>
            </a:r>
            <a:br>
              <a:rPr lang="es-ES_tradnl" sz="2000" dirty="0">
                <a:latin typeface="Arial" charset="0"/>
                <a:ea typeface="MS PGothic" charset="0"/>
              </a:rPr>
            </a:br>
            <a: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  <a:t/>
            </a: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4</a:t>
            </a:fld>
            <a:endParaRPr lang="fr-F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18" y="2191830"/>
            <a:ext cx="1850849" cy="7075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00" y="2191829"/>
            <a:ext cx="1919386" cy="7075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119" y="2401817"/>
            <a:ext cx="2495550" cy="39052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5764" y="4004930"/>
            <a:ext cx="860425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600" b="1" dirty="0">
                <a:solidFill>
                  <a:srgbClr val="00206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Universidades, Facultades y Departamentos</a:t>
            </a:r>
            <a:b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Institutos de Investigación</a:t>
            </a:r>
            <a:b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Programas de Doctorado</a:t>
            </a:r>
            <a:b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Grupos de Investigación</a:t>
            </a:r>
            <a:b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Investigadores</a:t>
            </a:r>
            <a:b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96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Estudiantes</a:t>
            </a:r>
            <a:r>
              <a:rPr lang="es-CL" altLang="es-CL" sz="96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 </a:t>
            </a:r>
            <a: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27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958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Flecha izquierda"/>
          <p:cNvSpPr>
            <a:spLocks noChangeArrowheads="1"/>
          </p:cNvSpPr>
          <p:nvPr/>
        </p:nvSpPr>
        <p:spPr bwMode="auto">
          <a:xfrm rot="18939376">
            <a:off x="4459568" y="2304291"/>
            <a:ext cx="3713034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rgbClr val="FF0000">
              <a:alpha val="36000"/>
            </a:srgbClr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28" name="39 Flecha izquierda"/>
          <p:cNvSpPr>
            <a:spLocks noChangeArrowheads="1"/>
          </p:cNvSpPr>
          <p:nvPr/>
        </p:nvSpPr>
        <p:spPr bwMode="auto">
          <a:xfrm rot="5400000">
            <a:off x="7495150" y="1998821"/>
            <a:ext cx="574852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chemeClr val="accent2">
              <a:lumMod val="75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9" name="Flecha curvada hacia abajo 8"/>
          <p:cNvSpPr/>
          <p:nvPr/>
        </p:nvSpPr>
        <p:spPr>
          <a:xfrm rot="20104097">
            <a:off x="-147345" y="1024609"/>
            <a:ext cx="7099939" cy="1753997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9 Flecha izquierda"/>
          <p:cNvSpPr>
            <a:spLocks noChangeArrowheads="1"/>
          </p:cNvSpPr>
          <p:nvPr/>
        </p:nvSpPr>
        <p:spPr bwMode="auto">
          <a:xfrm rot="9506176">
            <a:off x="5276875" y="1557567"/>
            <a:ext cx="1481580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rgbClr val="92D050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32" name="39 Flecha izquierda"/>
          <p:cNvSpPr>
            <a:spLocks noChangeArrowheads="1"/>
          </p:cNvSpPr>
          <p:nvPr/>
        </p:nvSpPr>
        <p:spPr bwMode="auto">
          <a:xfrm rot="16200000">
            <a:off x="4074322" y="829818"/>
            <a:ext cx="651010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rgbClr val="FFC0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284943" y="4219227"/>
            <a:ext cx="1851353" cy="7064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3492086" y="223300"/>
            <a:ext cx="1851353" cy="7064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39 Flecha izquierda"/>
          <p:cNvSpPr>
            <a:spLocks noChangeArrowheads="1"/>
          </p:cNvSpPr>
          <p:nvPr/>
        </p:nvSpPr>
        <p:spPr bwMode="auto">
          <a:xfrm rot="1542561">
            <a:off x="2527422" y="1582385"/>
            <a:ext cx="1213663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  <p:grpSp>
        <p:nvGrpSpPr>
          <p:cNvPr id="132100" name="30 Grupo"/>
          <p:cNvGrpSpPr>
            <a:grpSpLocks/>
          </p:cNvGrpSpPr>
          <p:nvPr/>
        </p:nvGrpSpPr>
        <p:grpSpPr bwMode="auto">
          <a:xfrm>
            <a:off x="1886744" y="398101"/>
            <a:ext cx="5797454" cy="5982748"/>
            <a:chOff x="1335298" y="-151702"/>
            <a:chExt cx="6357992" cy="6516003"/>
          </a:xfrm>
        </p:grpSpPr>
        <p:grpSp>
          <p:nvGrpSpPr>
            <p:cNvPr id="132108" name="13 Grupo"/>
            <p:cNvGrpSpPr>
              <a:grpSpLocks/>
            </p:cNvGrpSpPr>
            <p:nvPr/>
          </p:nvGrpSpPr>
          <p:grpSpPr bwMode="auto">
            <a:xfrm>
              <a:off x="1335298" y="586203"/>
              <a:ext cx="6357992" cy="5778098"/>
              <a:chOff x="1312323" y="348471"/>
              <a:chExt cx="6357992" cy="6017149"/>
            </a:xfrm>
          </p:grpSpPr>
          <p:sp>
            <p:nvSpPr>
              <p:cNvPr id="15" name="14 Forma libre"/>
              <p:cNvSpPr/>
              <p:nvPr/>
            </p:nvSpPr>
            <p:spPr>
              <a:xfrm>
                <a:off x="2176309" y="348471"/>
                <a:ext cx="3758801" cy="3764907"/>
              </a:xfrm>
              <a:custGeom>
                <a:avLst/>
                <a:gdLst>
                  <a:gd name="connsiteX0" fmla="*/ 0 w 3758817"/>
                  <a:gd name="connsiteY0" fmla="*/ 1883130 h 3766260"/>
                  <a:gd name="connsiteX1" fmla="*/ 1879409 w 3758817"/>
                  <a:gd name="connsiteY1" fmla="*/ 0 h 3766260"/>
                  <a:gd name="connsiteX2" fmla="*/ 3758818 w 3758817"/>
                  <a:gd name="connsiteY2" fmla="*/ 1883130 h 3766260"/>
                  <a:gd name="connsiteX3" fmla="*/ 1879409 w 3758817"/>
                  <a:gd name="connsiteY3" fmla="*/ 3766260 h 3766260"/>
                  <a:gd name="connsiteX4" fmla="*/ 0 w 3758817"/>
                  <a:gd name="connsiteY4" fmla="*/ 1883130 h 376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817" h="3766260">
                    <a:moveTo>
                      <a:pt x="0" y="1883130"/>
                    </a:moveTo>
                    <a:cubicBezTo>
                      <a:pt x="0" y="843106"/>
                      <a:pt x="841440" y="0"/>
                      <a:pt x="1879409" y="0"/>
                    </a:cubicBezTo>
                    <a:cubicBezTo>
                      <a:pt x="2917378" y="0"/>
                      <a:pt x="3758818" y="843106"/>
                      <a:pt x="3758818" y="1883130"/>
                    </a:cubicBezTo>
                    <a:cubicBezTo>
                      <a:pt x="3758818" y="2923154"/>
                      <a:pt x="2917378" y="3766260"/>
                      <a:pt x="1879409" y="3766260"/>
                    </a:cubicBezTo>
                    <a:cubicBezTo>
                      <a:pt x="841440" y="3766260"/>
                      <a:pt x="0" y="2923154"/>
                      <a:pt x="0" y="188313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501175" tIns="659095" rIns="501176" bIns="1412348" spcCol="1270" anchor="ctr"/>
              <a:lstStyle/>
              <a:p>
                <a:pPr algn="ctr" defTabSz="8890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15 Forma libre"/>
              <p:cNvSpPr/>
              <p:nvPr/>
            </p:nvSpPr>
            <p:spPr>
              <a:xfrm>
                <a:off x="3911512" y="2607913"/>
                <a:ext cx="3758803" cy="3757707"/>
              </a:xfrm>
              <a:custGeom>
                <a:avLst/>
                <a:gdLst>
                  <a:gd name="connsiteX0" fmla="*/ 0 w 3758817"/>
                  <a:gd name="connsiteY0" fmla="*/ 1879409 h 3758817"/>
                  <a:gd name="connsiteX1" fmla="*/ 1879409 w 3758817"/>
                  <a:gd name="connsiteY1" fmla="*/ 0 h 3758817"/>
                  <a:gd name="connsiteX2" fmla="*/ 3758818 w 3758817"/>
                  <a:gd name="connsiteY2" fmla="*/ 1879409 h 3758817"/>
                  <a:gd name="connsiteX3" fmla="*/ 1879409 w 3758817"/>
                  <a:gd name="connsiteY3" fmla="*/ 3758818 h 3758817"/>
                  <a:gd name="connsiteX4" fmla="*/ 0 w 3758817"/>
                  <a:gd name="connsiteY4" fmla="*/ 1879409 h 375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817" h="3758817">
                    <a:moveTo>
                      <a:pt x="0" y="1879409"/>
                    </a:moveTo>
                    <a:cubicBezTo>
                      <a:pt x="0" y="841440"/>
                      <a:pt x="841440" y="0"/>
                      <a:pt x="1879409" y="0"/>
                    </a:cubicBezTo>
                    <a:cubicBezTo>
                      <a:pt x="2917378" y="0"/>
                      <a:pt x="3758818" y="841440"/>
                      <a:pt x="3758818" y="1879409"/>
                    </a:cubicBezTo>
                    <a:cubicBezTo>
                      <a:pt x="3758818" y="2917378"/>
                      <a:pt x="2917378" y="3758818"/>
                      <a:pt x="1879409" y="3758818"/>
                    </a:cubicBezTo>
                    <a:cubicBezTo>
                      <a:pt x="841440" y="3758818"/>
                      <a:pt x="0" y="2917378"/>
                      <a:pt x="0" y="18794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149572" tIns="971028" rIns="353955" bIns="720440" spcCol="1270" anchor="ctr"/>
              <a:lstStyle/>
              <a:p>
                <a:pPr algn="ctr" defTabSz="28892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6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16 Forma libre"/>
              <p:cNvSpPr/>
              <p:nvPr/>
            </p:nvSpPr>
            <p:spPr>
              <a:xfrm>
                <a:off x="1312323" y="2599934"/>
                <a:ext cx="3758802" cy="3757706"/>
              </a:xfrm>
              <a:custGeom>
                <a:avLst/>
                <a:gdLst>
                  <a:gd name="connsiteX0" fmla="*/ 0 w 3758817"/>
                  <a:gd name="connsiteY0" fmla="*/ 1879409 h 3758817"/>
                  <a:gd name="connsiteX1" fmla="*/ 1879409 w 3758817"/>
                  <a:gd name="connsiteY1" fmla="*/ 0 h 3758817"/>
                  <a:gd name="connsiteX2" fmla="*/ 3758818 w 3758817"/>
                  <a:gd name="connsiteY2" fmla="*/ 1879409 h 3758817"/>
                  <a:gd name="connsiteX3" fmla="*/ 1879409 w 3758817"/>
                  <a:gd name="connsiteY3" fmla="*/ 3758818 h 3758817"/>
                  <a:gd name="connsiteX4" fmla="*/ 0 w 3758817"/>
                  <a:gd name="connsiteY4" fmla="*/ 1879409 h 375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817" h="3758817">
                    <a:moveTo>
                      <a:pt x="0" y="1879409"/>
                    </a:moveTo>
                    <a:cubicBezTo>
                      <a:pt x="0" y="841440"/>
                      <a:pt x="841440" y="0"/>
                      <a:pt x="1879409" y="0"/>
                    </a:cubicBezTo>
                    <a:cubicBezTo>
                      <a:pt x="2917378" y="0"/>
                      <a:pt x="3758818" y="841440"/>
                      <a:pt x="3758818" y="1879409"/>
                    </a:cubicBezTo>
                    <a:cubicBezTo>
                      <a:pt x="3758818" y="2917378"/>
                      <a:pt x="2917378" y="3758818"/>
                      <a:pt x="1879409" y="3758818"/>
                    </a:cubicBezTo>
                    <a:cubicBezTo>
                      <a:pt x="841440" y="3758818"/>
                      <a:pt x="0" y="2917378"/>
                      <a:pt x="0" y="18794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353955" tIns="971028" rIns="1149572" bIns="720440" spcCol="1270" anchor="ctr"/>
              <a:lstStyle/>
              <a:p>
                <a:pPr algn="ctr" defTabSz="2889250" eaLnBrk="1" hangingPunct="1">
                  <a:spcAft>
                    <a:spcPct val="35000"/>
                  </a:spcAft>
                  <a:defRPr/>
                </a:pPr>
                <a:endParaRPr lang="en-US" sz="14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2113" name="6 CuadroTexto"/>
            <p:cNvSpPr txBox="1">
              <a:spLocks noChangeArrowheads="1"/>
            </p:cNvSpPr>
            <p:nvPr/>
          </p:nvSpPr>
          <p:spPr bwMode="auto">
            <a:xfrm>
              <a:off x="2804624" y="1136234"/>
              <a:ext cx="2734580" cy="127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estudiantes</a:t>
              </a:r>
              <a:r>
                <a:rPr lang="en-US" altLang="es-CL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profesores</a:t>
              </a:r>
              <a:endParaRPr lang="en-US" alt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altLang="es-CL" sz="1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nvestigadores</a:t>
              </a:r>
              <a:endParaRPr lang="en-US" altLang="es-C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otros</a:t>
              </a:r>
              <a:r>
                <a:rPr lang="en-US" altLang="es-CL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s-CL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117" name="10 CuadroTexto"/>
            <p:cNvSpPr txBox="1">
              <a:spLocks noChangeArrowheads="1"/>
            </p:cNvSpPr>
            <p:nvPr/>
          </p:nvSpPr>
          <p:spPr bwMode="auto">
            <a:xfrm>
              <a:off x="4090624" y="3619373"/>
              <a:ext cx="858903" cy="4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L" dirty="0">
                  <a:solidFill>
                    <a:srgbClr val="EF41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altLang="es-CL" dirty="0" smtClean="0">
                  <a:solidFill>
                    <a:srgbClr val="EF41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endParaRPr lang="en-US" altLang="es-CL" dirty="0">
                <a:solidFill>
                  <a:srgbClr val="EF41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126" name="28 CuadroTexto"/>
            <p:cNvSpPr txBox="1">
              <a:spLocks noChangeArrowheads="1"/>
            </p:cNvSpPr>
            <p:nvPr/>
          </p:nvSpPr>
          <p:spPr bwMode="auto">
            <a:xfrm>
              <a:off x="2882391" y="-151702"/>
              <a:ext cx="2417944" cy="50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595959"/>
                  </a:solidFill>
                  <a:latin typeface="Calibri" panose="020F050202020403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CONCENTRACIÓN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TALENTOS</a:t>
              </a:r>
              <a:endParaRPr lang="en-US" altLang="es-CL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2101" name="29 CuadroTexto"/>
          <p:cNvSpPr txBox="1">
            <a:spLocks noChangeArrowheads="1"/>
          </p:cNvSpPr>
          <p:nvPr/>
        </p:nvSpPr>
        <p:spPr bwMode="auto">
          <a:xfrm>
            <a:off x="323850" y="6373813"/>
            <a:ext cx="3307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Fuente: J. Salmi </a:t>
            </a:r>
            <a:r>
              <a:rPr lang="es-CL" altLang="es-CL" sz="1200" dirty="0">
                <a:solidFill>
                  <a:srgbClr val="000000"/>
                </a:solidFill>
                <a:latin typeface="Arial" panose="020B0604020202020204" pitchFamily="34" charset="0"/>
              </a:rPr>
              <a:t>2009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Nota: </a:t>
            </a:r>
            <a:r>
              <a:rPr lang="es-CL" altLang="es-CL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UCM=Universidad de Clase Mundial</a:t>
            </a:r>
            <a:endParaRPr lang="es-ES" altLang="es-CL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6684090" y="800378"/>
            <a:ext cx="2303463" cy="1096533"/>
          </a:xfrm>
          <a:prstGeom prst="ellips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s-CL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productos</a:t>
            </a:r>
          </a:p>
          <a:p>
            <a:pPr algn="ctr" eaLnBrk="1" hangingPunct="1">
              <a:defRPr/>
            </a:pPr>
            <a:r>
              <a:rPr lang="es-CL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académicos:</a:t>
            </a:r>
          </a:p>
          <a:p>
            <a:pPr algn="ctr" eaLnBrk="1" hangingPunct="1">
              <a:defRPr/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s-CL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raduados</a:t>
            </a:r>
          </a:p>
          <a:p>
            <a:pPr algn="ctr" eaLnBrk="1" hangingPunct="1">
              <a:defRPr/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CL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roductos </a:t>
            </a:r>
            <a:r>
              <a:rPr lang="es-CL" sz="1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I&amp;D&amp;i</a:t>
            </a:r>
            <a:endParaRPr lang="es-CL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32 Elipse"/>
          <p:cNvSpPr/>
          <p:nvPr/>
        </p:nvSpPr>
        <p:spPr>
          <a:xfrm>
            <a:off x="573384" y="746408"/>
            <a:ext cx="2099854" cy="11505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CL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rocesos académicos:</a:t>
            </a:r>
          </a:p>
          <a:p>
            <a:pPr algn="ctr" eaLnBrk="1" hangingPunct="1">
              <a:defRPr/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CL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ocencia</a:t>
            </a:r>
          </a:p>
          <a:p>
            <a:pPr algn="ctr" eaLnBrk="1" hangingPunct="1">
              <a:defRPr/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CL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nvestigación</a:t>
            </a:r>
          </a:p>
          <a:p>
            <a:pPr algn="ctr" eaLnBrk="1" hangingPunct="1">
              <a:defRPr/>
            </a:pPr>
            <a:r>
              <a:rPr lang="es-CL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3ª misión</a:t>
            </a:r>
            <a:endParaRPr lang="es-ES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17 CuadroTexto"/>
          <p:cNvSpPr txBox="1">
            <a:spLocks noChangeArrowheads="1"/>
          </p:cNvSpPr>
          <p:nvPr/>
        </p:nvSpPr>
        <p:spPr bwMode="auto">
          <a:xfrm>
            <a:off x="553162" y="4328660"/>
            <a:ext cx="1258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ABUNDANTES</a:t>
            </a:r>
            <a:endParaRPr lang="en-US" altLang="es-CL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44165" y="2589532"/>
            <a:ext cx="239757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L" sz="1600" b="1" dirty="0" smtClean="0">
                <a:solidFill>
                  <a:srgbClr val="FF0000"/>
                </a:solidFill>
              </a:rPr>
              <a:t>INTERNACIONALIZACIÓN</a:t>
            </a:r>
          </a:p>
          <a:p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</a:rPr>
              <a:t>CALIDAD INTERNACIONAL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039340" y="4775525"/>
            <a:ext cx="2133600" cy="365125"/>
          </a:xfrm>
        </p:spPr>
        <p:txBody>
          <a:bodyPr/>
          <a:lstStyle/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royectos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uentes$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quipos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nstrumentos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nsumos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ervicios</a:t>
            </a:r>
          </a:p>
          <a:p>
            <a:pPr algn="ctr"/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TICs</a:t>
            </a:r>
            <a:endParaRPr lang="fr-FR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7190391" y="4269368"/>
            <a:ext cx="1851353" cy="7064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17 CuadroTexto"/>
          <p:cNvSpPr txBox="1">
            <a:spLocks noChangeArrowheads="1"/>
          </p:cNvSpPr>
          <p:nvPr/>
        </p:nvSpPr>
        <p:spPr bwMode="auto">
          <a:xfrm>
            <a:off x="7520842" y="4391751"/>
            <a:ext cx="1285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FAVORABLE</a:t>
            </a:r>
            <a:endParaRPr lang="en-US" altLang="es-CL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Marcador de número de diapositiva 6"/>
          <p:cNvSpPr txBox="1">
            <a:spLocks/>
          </p:cNvSpPr>
          <p:nvPr/>
        </p:nvSpPr>
        <p:spPr>
          <a:xfrm>
            <a:off x="5261357" y="47055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arco regulatorio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iderazgo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isión estratégica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ultura de excelencia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utonomía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ibertad académica</a:t>
            </a:r>
            <a:endParaRPr lang="fr-FR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588076" y="182200"/>
            <a:ext cx="1715490" cy="6493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¿calidad e</a:t>
            </a:r>
          </a:p>
          <a:p>
            <a:pPr algn="ctr"/>
            <a:r>
              <a:rPr lang="es-CL" dirty="0"/>
              <a:t>i</a:t>
            </a:r>
            <a:r>
              <a:rPr lang="es-CL" dirty="0" smtClean="0"/>
              <a:t>mpacto?</a:t>
            </a:r>
            <a:endParaRPr lang="es-ES" dirty="0"/>
          </a:p>
        </p:txBody>
      </p:sp>
      <p:sp>
        <p:nvSpPr>
          <p:cNvPr id="27" name="39 Flecha izquierda"/>
          <p:cNvSpPr>
            <a:spLocks noChangeArrowheads="1"/>
          </p:cNvSpPr>
          <p:nvPr/>
        </p:nvSpPr>
        <p:spPr bwMode="auto">
          <a:xfrm rot="15675528">
            <a:off x="4037098" y="2976259"/>
            <a:ext cx="1213663" cy="484188"/>
          </a:xfrm>
          <a:prstGeom prst="leftArrow">
            <a:avLst>
              <a:gd name="adj1" fmla="val 50000"/>
              <a:gd name="adj2" fmla="val 50041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809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8" grpId="0" animBg="1"/>
      <p:bldP spid="9" grpId="0" animBg="1"/>
      <p:bldP spid="34" grpId="0" animBg="1"/>
      <p:bldP spid="32" grpId="0" animBg="1"/>
      <p:bldP spid="56" grpId="0" animBg="1"/>
      <p:bldP spid="4" grpId="0" animBg="1"/>
      <p:bldP spid="46" grpId="0" animBg="1"/>
      <p:bldP spid="33" grpId="0" animBg="1"/>
      <p:bldP spid="45" grpId="0" animBg="1"/>
      <p:bldP spid="55" grpId="0"/>
      <p:bldP spid="5" grpId="0" animBg="1"/>
      <p:bldP spid="7" grpId="0"/>
      <p:bldP spid="35" grpId="0" animBg="1"/>
      <p:bldP spid="36" grpId="0"/>
      <p:bldP spid="52" grpId="0"/>
      <p:bldP spid="1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49796" y="1675916"/>
            <a:ext cx="7391400" cy="5627688"/>
          </a:xfrm>
        </p:spPr>
        <p:txBody>
          <a:bodyPr>
            <a:normAutofit fontScale="90000"/>
          </a:bodyPr>
          <a:lstStyle/>
          <a:p>
            <a:r>
              <a:rPr lang="es-ES_tradnl" sz="2600" dirty="0">
                <a:latin typeface="Arial" charset="0"/>
                <a:ea typeface="MS PGothic" charset="0"/>
              </a:rPr>
              <a:t/>
            </a:r>
            <a:br>
              <a:rPr lang="es-ES_tradnl" sz="2600" dirty="0">
                <a:latin typeface="Arial" charset="0"/>
                <a:ea typeface="MS PGothic" charset="0"/>
              </a:rPr>
            </a:br>
            <a:r>
              <a:rPr lang="es-ES_tradnl" sz="2600" dirty="0">
                <a:latin typeface="Arial" charset="0"/>
                <a:ea typeface="MS PGothic" charset="0"/>
              </a:rPr>
              <a:t/>
            </a:r>
            <a:br>
              <a:rPr lang="es-ES_tradnl" sz="2600" dirty="0">
                <a:latin typeface="Arial" charset="0"/>
                <a:ea typeface="MS PGothic" charset="0"/>
              </a:rPr>
            </a:br>
            <a:r>
              <a:rPr lang="es-ES_tradnl" sz="2600" dirty="0">
                <a:latin typeface="Arial" charset="0"/>
                <a:ea typeface="MS PGothic" charset="0"/>
              </a:rPr>
              <a:t/>
            </a:r>
            <a:br>
              <a:rPr lang="es-ES_tradnl" sz="2600" dirty="0">
                <a:latin typeface="Arial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EVALUACIÓN DE LA CALIDAD	</a:t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Desempeño de Docencia/Aprendizaje</a:t>
            </a: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Desempeño de Investigación</a:t>
            </a:r>
            <a: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>Desempeño de Programas de Doctorado</a:t>
            </a:r>
            <a:br>
              <a:rPr lang="es-ES_tradnl" sz="2700" dirty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Desempeño de Centros de Investigación</a:t>
            </a:r>
            <a:b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Reclutamiento de Académicos e Investigadores</a:t>
            </a:r>
            <a:r>
              <a:rPr lang="es-ES_tradnl" sz="27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7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Carrera Académica</a:t>
            </a:r>
            <a:b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Autoevaluación </a:t>
            </a:r>
            <a:b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7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Acreditación</a:t>
            </a:r>
            <a:r>
              <a:rPr lang="es-ES_tradnl" sz="2700" dirty="0" smtClean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2700" dirty="0" smtClean="0">
                <a:solidFill>
                  <a:srgbClr val="00B05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b="1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b="1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b="1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b="1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b="1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b="1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b="1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b="1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b="1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3100" b="1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/>
            </a:r>
            <a:br>
              <a:rPr lang="es-ES_tradnl" sz="3100" b="1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</a:br>
            <a: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2600" b="1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2600" b="1" dirty="0" smtClean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2600" b="1" dirty="0" smtClean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26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2000" dirty="0" smtClean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2000" dirty="0" smtClean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2000" dirty="0" smtClean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2000" dirty="0" smtClean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2000" dirty="0" smtClean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2000" dirty="0" smtClean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  <a:t/>
            </a:r>
            <a:br>
              <a:rPr lang="es-ES_tradnl" sz="2000" dirty="0">
                <a:solidFill>
                  <a:srgbClr val="7030A0"/>
                </a:solidFill>
                <a:latin typeface="Arial" charset="0"/>
                <a:ea typeface="MS PGothic" charset="0"/>
              </a:rPr>
            </a:br>
            <a:r>
              <a:rPr lang="es-ES_tradnl" sz="2000" dirty="0">
                <a:latin typeface="Arial" charset="0"/>
                <a:ea typeface="MS PGothic" charset="0"/>
              </a:rPr>
              <a:t/>
            </a:r>
            <a:br>
              <a:rPr lang="es-ES_tradnl" sz="2000" dirty="0">
                <a:latin typeface="Arial" charset="0"/>
                <a:ea typeface="MS PGothic" charset="0"/>
              </a:rPr>
            </a:br>
            <a: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  <a:t/>
            </a:r>
            <a:br>
              <a:rPr lang="es-ES_tradnl" sz="2000" dirty="0">
                <a:solidFill>
                  <a:srgbClr val="0000FF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  <a:t/>
            </a:r>
            <a:br>
              <a:rPr lang="es-ES_tradnl" sz="1200" dirty="0">
                <a:solidFill>
                  <a:srgbClr val="DC0E26"/>
                </a:solidFill>
                <a:latin typeface="Arial" charset="0"/>
                <a:ea typeface="MS PGothic" charset="0"/>
              </a:rPr>
            </a:br>
            <a:endParaRPr lang="es-ES" sz="1000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/>
              <a:t>6</a:t>
            </a:fld>
            <a:endParaRPr lang="fr-FR"/>
          </a:p>
        </p:txBody>
      </p:sp>
      <p:sp>
        <p:nvSpPr>
          <p:cNvPr id="3" name="Flecha abajo 2"/>
          <p:cNvSpPr/>
          <p:nvPr/>
        </p:nvSpPr>
        <p:spPr>
          <a:xfrm>
            <a:off x="4261974" y="1106310"/>
            <a:ext cx="291548" cy="7156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abajo 4"/>
          <p:cNvSpPr/>
          <p:nvPr/>
        </p:nvSpPr>
        <p:spPr>
          <a:xfrm>
            <a:off x="4261974" y="4987787"/>
            <a:ext cx="291548" cy="7156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errar corchete 8"/>
          <p:cNvSpPr/>
          <p:nvPr/>
        </p:nvSpPr>
        <p:spPr>
          <a:xfrm>
            <a:off x="7484533" y="1106310"/>
            <a:ext cx="756663" cy="4933245"/>
          </a:xfrm>
          <a:prstGeom prst="rightBracket">
            <a:avLst/>
          </a:prstGeom>
          <a:ln w="57150">
            <a:solidFill>
              <a:srgbClr val="199B44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3371" y="5766182"/>
            <a:ext cx="8604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eaLnBrk="1" hangingPunct="1">
              <a:defRPr/>
            </a:pPr>
            <a:r>
              <a:rPr lang="es-ES_tradnl" sz="2800" dirty="0">
                <a:solidFill>
                  <a:srgbClr val="7030A0"/>
                </a:solidFill>
                <a:latin typeface="Tw Cen MT" panose="020B0602020104020603" pitchFamily="34" charset="0"/>
                <a:ea typeface="MS PGothic" charset="0"/>
              </a:rPr>
              <a:t>ESTRATEGIA DE MEJORAMIENTO</a:t>
            </a:r>
            <a:r>
              <a:rPr kumimoji="0" lang="es-CL" altLang="es-C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Script" panose="020B0504020000000003" pitchFamily="34" charset="0"/>
                <a:ea typeface="+mj-ea"/>
                <a:cs typeface="Verdana" panose="020B0604030504040204" pitchFamily="34" charset="0"/>
              </a:rPr>
              <a:t/>
            </a:r>
            <a:br>
              <a:rPr kumimoji="0" lang="es-CL" altLang="es-C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Script" panose="020B0504020000000003" pitchFamily="34" charset="0"/>
                <a:ea typeface="+mj-ea"/>
                <a:cs typeface="Verdana" panose="020B0604030504040204" pitchFamily="34" charset="0"/>
              </a:rPr>
            </a:br>
            <a:r>
              <a:rPr kumimoji="0" lang="es-CL" altLang="es-C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Script" panose="020B0504020000000003" pitchFamily="34" charset="0"/>
                <a:ea typeface="+mj-ea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586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3" grpId="0" animBg="1"/>
      <p:bldP spid="5" grpId="0" animBg="1"/>
      <p:bldP spid="9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4" y="645736"/>
            <a:ext cx="7826057" cy="594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2970" y="645736"/>
            <a:ext cx="1538515" cy="1691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9085" y="4165451"/>
            <a:ext cx="1487715" cy="5371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9943" y="4702628"/>
            <a:ext cx="1088572" cy="8853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3029" y="2590800"/>
            <a:ext cx="1386114" cy="131354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3342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THE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515" y="3289544"/>
            <a:ext cx="1730969" cy="638058"/>
          </a:xfrm>
          <a:prstGeom prst="rect">
            <a:avLst/>
          </a:prstGeom>
        </p:spPr>
      </p:pic>
      <p:sp>
        <p:nvSpPr>
          <p:cNvPr id="11" name="Rectangle 7"/>
          <p:cNvSpPr/>
          <p:nvPr/>
        </p:nvSpPr>
        <p:spPr>
          <a:xfrm>
            <a:off x="1105646" y="2654120"/>
            <a:ext cx="1220224" cy="1186901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989326" y="3904343"/>
            <a:ext cx="1413818" cy="2688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081484" y="2679571"/>
            <a:ext cx="1233715" cy="14159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47268" y="5284211"/>
            <a:ext cx="1004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solidFill>
                  <a:srgbClr val="FF0000"/>
                </a:solidFill>
              </a:rPr>
              <a:t>Output/Staff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081484" y="4434522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solidFill>
                  <a:srgbClr val="FF0000"/>
                </a:solidFill>
              </a:rPr>
              <a:t>%</a:t>
            </a:r>
            <a:r>
              <a:rPr lang="es-CL" sz="1200" b="1" dirty="0" err="1" smtClean="0">
                <a:solidFill>
                  <a:srgbClr val="FF0000"/>
                </a:solidFill>
              </a:rPr>
              <a:t>Collaboration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023686" y="1917509"/>
            <a:ext cx="57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err="1" smtClean="0">
                <a:solidFill>
                  <a:srgbClr val="FF0000"/>
                </a:solidFill>
              </a:rPr>
              <a:t>FWCIz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2989943" y="3951143"/>
            <a:ext cx="1088572" cy="7514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48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Marcador de pie de página"/>
          <p:cNvSpPr txBox="1">
            <a:spLocks noGrp="1"/>
          </p:cNvSpPr>
          <p:nvPr/>
        </p:nvSpPr>
        <p:spPr bwMode="auto">
          <a:xfrm>
            <a:off x="3127375" y="6477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s-ES" altLang="es-CL" sz="140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" y="352425"/>
            <a:ext cx="860425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EVALUACIÓN DEL DESEMPEÑO </a:t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REQUIERE USO </a:t>
            </a:r>
            <a:r>
              <a:rPr lang="es-CL" altLang="es-CL" sz="3100" dirty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>EQUILIBRADO DE MÉTRICAS</a:t>
            </a:r>
            <a: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  <a:t/>
            </a:r>
            <a:br>
              <a:rPr lang="es-CL" altLang="es-CL" sz="31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/>
            </a:r>
            <a:b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</a:br>
            <a:r>
              <a:rPr lang="es-CL" altLang="es-CL" dirty="0" smtClean="0">
                <a:latin typeface="Segoe Script" panose="020B0504020000000003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F906-E360-F44C-A3CA-3A02DABDBE7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1517650"/>
            <a:ext cx="8686800" cy="48387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6200000">
            <a:off x="364554" y="5662223"/>
            <a:ext cx="77483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13439" y="6330282"/>
            <a:ext cx="95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rgbClr val="002060"/>
                </a:solidFill>
              </a:rPr>
              <a:t>Estudiantes</a:t>
            </a:r>
          </a:p>
          <a:p>
            <a:r>
              <a:rPr lang="es-CL" sz="1200" dirty="0">
                <a:solidFill>
                  <a:srgbClr val="002060"/>
                </a:solidFill>
              </a:rPr>
              <a:t>d</a:t>
            </a:r>
            <a:r>
              <a:rPr lang="es-CL" sz="1200" dirty="0" smtClean="0">
                <a:solidFill>
                  <a:srgbClr val="002060"/>
                </a:solidFill>
              </a:rPr>
              <a:t>e Posgrado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 rot="16200000">
            <a:off x="998411" y="5681386"/>
            <a:ext cx="77483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001843" y="6342243"/>
            <a:ext cx="649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/>
              <a:t>   </a:t>
            </a:r>
            <a:r>
              <a:rPr lang="es-CL" sz="1200" dirty="0" smtClean="0">
                <a:solidFill>
                  <a:srgbClr val="002060"/>
                </a:solidFill>
              </a:rPr>
              <a:t>Becas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44863" y="6252087"/>
            <a:ext cx="1280866" cy="5398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bg1"/>
                </a:solidFill>
              </a:rPr>
              <a:t>Graduación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127375" y="2968978"/>
            <a:ext cx="1772003" cy="395111"/>
          </a:xfrm>
          <a:prstGeom prst="roundRect">
            <a:avLst/>
          </a:prstGeom>
          <a:solidFill>
            <a:schemeClr val="accent3">
              <a:lumMod val="40000"/>
              <a:lumOff val="60000"/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103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64" y="850192"/>
            <a:ext cx="8209284" cy="1447800"/>
          </a:xfrm>
        </p:spPr>
        <p:txBody>
          <a:bodyPr>
            <a:normAutofit/>
          </a:bodyPr>
          <a:lstStyle/>
          <a:p>
            <a:pPr algn="ctr"/>
            <a: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ESTUDIO EVALUATIVO DE DOCTORADOS NACIONALES</a:t>
            </a:r>
            <a:b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</a:br>
            <a:r>
              <a:rPr lang="es-CL" sz="2800" dirty="0" smtClean="0">
                <a:solidFill>
                  <a:srgbClr val="7030A0"/>
                </a:solidFill>
                <a:latin typeface="Tw Cen MT" panose="020B0602020104020603" pitchFamily="34" charset="0"/>
                <a:cs typeface="Verdana" pitchFamily="34" charset="0"/>
              </a:rPr>
              <a:t>MINEDUC/NAS/NCR 2014</a:t>
            </a:r>
            <a:endParaRPr lang="es-ES_tradnl" sz="2800" dirty="0" smtClean="0">
              <a:solidFill>
                <a:srgbClr val="7030A0"/>
              </a:solidFill>
              <a:latin typeface="Tw Cen MT" panose="020B0602020104020603" pitchFamily="34" charset="0"/>
              <a:cs typeface="Verdana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458F74-8FA4-471D-B88F-61FFCC2D30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9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29355</TotalTime>
  <Words>678</Words>
  <Application>Microsoft Office PowerPoint</Application>
  <PresentationFormat>Presentación en pantalla (4:3)</PresentationFormat>
  <Paragraphs>274</Paragraphs>
  <Slides>31</Slides>
  <Notes>27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8" baseType="lpstr">
      <vt:lpstr>Arial Unicode MS</vt:lpstr>
      <vt:lpstr>MS PGothic</vt:lpstr>
      <vt:lpstr>Arial</vt:lpstr>
      <vt:lpstr>Book Antiqua</vt:lpstr>
      <vt:lpstr>Calibri</vt:lpstr>
      <vt:lpstr>Segoe Script</vt:lpstr>
      <vt:lpstr>Times</vt:lpstr>
      <vt:lpstr>Times New Roman</vt:lpstr>
      <vt:lpstr>Tw Cen MT</vt:lpstr>
      <vt:lpstr>Verdana</vt:lpstr>
      <vt:lpstr>Wingdings</vt:lpstr>
      <vt:lpstr>ヒラギノ角ゴ Pro W3</vt:lpstr>
      <vt:lpstr>Tema de Office</vt:lpstr>
      <vt:lpstr>3_Office Theme</vt:lpstr>
      <vt:lpstr>1_Tema de Office</vt:lpstr>
      <vt:lpstr>1_Office Theme</vt:lpstr>
      <vt:lpstr>Hoja de cálculo</vt:lpstr>
      <vt:lpstr>      Evaluación de la Investigación y Posgrados: Un Puzle de Métricas        Ricardo Reich     Universidad de Playa Ancha, 6 de diciembre de 2017            </vt:lpstr>
      <vt:lpstr>Presentación de PowerPoint</vt:lpstr>
      <vt:lpstr>PROYECTOS EN TORNO AL TEMA DE                            UNIDADES DE ANÁLISIS INSTITUCIONAL </vt:lpstr>
      <vt:lpstr>                       BÚSQUEDA DE CALIDAD Y PRESTIGIO ACADÉMICO ASPIRACIÓN DE CLASE MUNDIAL ESTAR EN LOS RANKINGS MÁS PRESTIGIOSOS                                  </vt:lpstr>
      <vt:lpstr>Presentación de PowerPoint</vt:lpstr>
      <vt:lpstr>              EVALUACIÓN DE LA CALIDAD    Desempeño de Docencia/Aprendizaje Desempeño de Investigación Desempeño de Programas de Doctorado Desempeño de Centros de Investigación Reclutamiento de Académicos e Investigadores Carrera Académica Autoevaluación  Acreditación                                </vt:lpstr>
      <vt:lpstr>Presentación de PowerPoint</vt:lpstr>
      <vt:lpstr> EVALUACIÓN DEL DESEMPEÑO  REQUIERE USO EQUILIBRADO DE MÉTRICAS   </vt:lpstr>
      <vt:lpstr>ESTUDIO EVALUATIVO DE DOCTORADOS NACIONALES MINEDUC/NAS/NCR 2014</vt:lpstr>
      <vt:lpstr>Presentación de PowerPoint</vt:lpstr>
      <vt:lpstr>Presentación de PowerPoint</vt:lpstr>
      <vt:lpstr> ESTUDIANTES ADICIONALES QUE PODRÍAN   RECIBIR LOS PROGRAMAS DOCTORALES</vt:lpstr>
      <vt:lpstr>ALGUNOS EJEMPLOS DE MÉTRICAS PARA EVALUAR EL DESEMPEÑO                                             DE LA INVESTIGACIÓN Y POSGRADOS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COLABORACIÓN Y FORMACIÓN DE REDES   </vt:lpstr>
      <vt:lpstr>                            </vt:lpstr>
      <vt:lpstr> INVESTIGACIÓN COLABORATIVA CUECH INTERNACIONAL, NACIONAL E INSTITUCIONAL    </vt:lpstr>
      <vt:lpstr> UNIVERSIDAD DE PLAYA ANCHA PAÍSES CON QUE COLABORA     </vt:lpstr>
      <vt:lpstr>ALGUNOS EJEMPLOS DE ALT-MÉTRICAS IMPACTO SOCIAL Y ECONÓMICO</vt:lpstr>
      <vt:lpstr> IMPACTO SOCIAL Y ECONÓMICO        </vt:lpstr>
      <vt:lpstr> UNIVERSIDAD DE PLAYA ANCHA TÓPICOS PROMINENTE: ALGORITMOS …       </vt:lpstr>
      <vt:lpstr>  TÓPICOS PROMINENTE: ALGORITMOS …       </vt:lpstr>
      <vt:lpstr>MUCHAS GRACIAS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</dc:creator>
  <cp:lastModifiedBy>RCandia</cp:lastModifiedBy>
  <cp:revision>918</cp:revision>
  <cp:lastPrinted>2017-11-22T14:35:32Z</cp:lastPrinted>
  <dcterms:created xsi:type="dcterms:W3CDTF">2015-01-19T19:02:27Z</dcterms:created>
  <dcterms:modified xsi:type="dcterms:W3CDTF">2017-12-06T14:25:17Z</dcterms:modified>
</cp:coreProperties>
</file>