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2" r:id="rId4"/>
    <p:sldId id="267" r:id="rId5"/>
    <p:sldId id="275" r:id="rId6"/>
    <p:sldId id="276" r:id="rId7"/>
    <p:sldId id="273" r:id="rId8"/>
    <p:sldId id="265" r:id="rId9"/>
    <p:sldId id="27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Lopez Bazaes" initials="JLB" lastIdx="1" clrIdx="0">
    <p:extLst>
      <p:ext uri="{19B8F6BF-5375-455C-9EA6-DF929625EA0E}">
        <p15:presenceInfo xmlns:p15="http://schemas.microsoft.com/office/powerpoint/2012/main" userId="Jorge Lopez Baza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81" autoAdjust="0"/>
    <p:restoredTop sz="83124" autoAdjust="0"/>
  </p:normalViewPr>
  <p:slideViewPr>
    <p:cSldViewPr>
      <p:cViewPr varScale="1">
        <p:scale>
          <a:sx n="58" d="100"/>
          <a:sy n="58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[gráfico de indicadores_v2_actualizada.xlsx]Hoja2!Tabla dinámica4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Indicadores disponibles</a:t>
            </a:r>
          </a:p>
        </c:rich>
      </c:tx>
      <c:layout>
        <c:manualLayout>
          <c:xMode val="edge"/>
          <c:yMode val="edge"/>
          <c:x val="8.8188976377953708E-4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1764536809947939"/>
          <c:y val="0.15159025359841713"/>
          <c:w val="0.53426720020653151"/>
          <c:h val="0.81899079058774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Hoja2!$A$4:$A$13</c:f>
              <c:strCache>
                <c:ptCount val="10"/>
                <c:pt idx="0">
                  <c:v>Pregrado</c:v>
                </c:pt>
                <c:pt idx="1">
                  <c:v>Postgrado</c:v>
                </c:pt>
                <c:pt idx="2">
                  <c:v>Aportes basales</c:v>
                </c:pt>
                <c:pt idx="3">
                  <c:v>Financiera</c:v>
                </c:pt>
                <c:pt idx="4">
                  <c:v>Personal Académico</c:v>
                </c:pt>
                <c:pt idx="5">
                  <c:v>AFD</c:v>
                </c:pt>
                <c:pt idx="6">
                  <c:v>Infraestructura</c:v>
                </c:pt>
                <c:pt idx="7">
                  <c:v>Investigación</c:v>
                </c:pt>
                <c:pt idx="8">
                  <c:v>Gestión</c:v>
                </c:pt>
                <c:pt idx="9">
                  <c:v>Vinculación con el Medio</c:v>
                </c:pt>
              </c:strCache>
            </c:strRef>
          </c:cat>
          <c:val>
            <c:numRef>
              <c:f>Hoja2!$B$4:$B$13</c:f>
              <c:numCache>
                <c:formatCode>General</c:formatCode>
                <c:ptCount val="10"/>
                <c:pt idx="0">
                  <c:v>17</c:v>
                </c:pt>
                <c:pt idx="1">
                  <c:v>17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903000"/>
        <c:axId val="321903784"/>
      </c:barChart>
      <c:catAx>
        <c:axId val="321903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21903784"/>
        <c:crosses val="autoZero"/>
        <c:auto val="1"/>
        <c:lblAlgn val="ctr"/>
        <c:lblOffset val="100"/>
        <c:tickLblSkip val="1"/>
        <c:noMultiLvlLbl val="0"/>
      </c:catAx>
      <c:valAx>
        <c:axId val="321903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190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3897F-F712-4A33-BE25-88A398DDBE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471D1AE-C070-476B-A0AF-E08C51466CE2}">
      <dgm:prSet phldrT="[Texto]"/>
      <dgm:spPr/>
      <dgm:t>
        <a:bodyPr/>
        <a:lstStyle/>
        <a:p>
          <a:r>
            <a:rPr lang="es-CL" dirty="0" smtClean="0"/>
            <a:t>Fortalecer con evidencias el rol público de las Universidades del Estado</a:t>
          </a:r>
          <a:endParaRPr lang="es-CL" dirty="0"/>
        </a:p>
      </dgm:t>
    </dgm:pt>
    <dgm:pt modelId="{4DA7AD47-3E86-4960-9141-1F5605C469B0}" type="parTrans" cxnId="{498CB473-12A6-4FE5-8CE3-28A7F46A11C4}">
      <dgm:prSet/>
      <dgm:spPr/>
      <dgm:t>
        <a:bodyPr/>
        <a:lstStyle/>
        <a:p>
          <a:endParaRPr lang="es-CL"/>
        </a:p>
      </dgm:t>
    </dgm:pt>
    <dgm:pt modelId="{D93836BA-6106-4E88-9897-FDED50372705}" type="sibTrans" cxnId="{498CB473-12A6-4FE5-8CE3-28A7F46A11C4}">
      <dgm:prSet/>
      <dgm:spPr/>
      <dgm:t>
        <a:bodyPr/>
        <a:lstStyle/>
        <a:p>
          <a:endParaRPr lang="es-CL"/>
        </a:p>
      </dgm:t>
    </dgm:pt>
    <dgm:pt modelId="{7B4E610F-7732-4D4C-BE79-809F9F226B5D}">
      <dgm:prSet phldrT="[Texto]"/>
      <dgm:spPr/>
      <dgm:t>
        <a:bodyPr/>
        <a:lstStyle/>
        <a:p>
          <a:r>
            <a:rPr lang="es-CL" dirty="0" smtClean="0"/>
            <a:t>Mostrar el funcionamiento de la Universidades Estatales en el Sistema de Educación Superior Chileno, mediante la integración de datos públicos.</a:t>
          </a:r>
        </a:p>
      </dgm:t>
    </dgm:pt>
    <dgm:pt modelId="{8C6C9D10-89E3-47E6-A367-0F12C79ED491}" type="parTrans" cxnId="{F85A1421-12DA-48A2-8A82-3B4E964D5220}">
      <dgm:prSet/>
      <dgm:spPr/>
      <dgm:t>
        <a:bodyPr/>
        <a:lstStyle/>
        <a:p>
          <a:endParaRPr lang="es-CL"/>
        </a:p>
      </dgm:t>
    </dgm:pt>
    <dgm:pt modelId="{198A541B-E777-42C5-8A2A-4C23D474C72A}" type="sibTrans" cxnId="{F85A1421-12DA-48A2-8A82-3B4E964D5220}">
      <dgm:prSet/>
      <dgm:spPr/>
      <dgm:t>
        <a:bodyPr/>
        <a:lstStyle/>
        <a:p>
          <a:endParaRPr lang="es-CL"/>
        </a:p>
      </dgm:t>
    </dgm:pt>
    <dgm:pt modelId="{AC01C1AF-B8B0-42B9-989E-F4238909316D}">
      <dgm:prSet phldrT="[Texto]"/>
      <dgm:spPr/>
      <dgm:t>
        <a:bodyPr/>
        <a:lstStyle/>
        <a:p>
          <a:r>
            <a:rPr lang="es-CL" dirty="0" smtClean="0"/>
            <a:t>Disponer de una plataforma informática de carácter colaborativo que ayude a garantizar la validez de los indicadores en el Sistema de Universidades del Estado.</a:t>
          </a:r>
        </a:p>
      </dgm:t>
    </dgm:pt>
    <dgm:pt modelId="{D5077A4A-316C-4785-BE8D-28ACBF51AFBB}" type="parTrans" cxnId="{2D860648-8BC4-4107-A0F2-D706BFE2F749}">
      <dgm:prSet/>
      <dgm:spPr/>
      <dgm:t>
        <a:bodyPr/>
        <a:lstStyle/>
        <a:p>
          <a:endParaRPr lang="es-CL"/>
        </a:p>
      </dgm:t>
    </dgm:pt>
    <dgm:pt modelId="{4BDB2E29-C6ED-4607-AA9E-E8B81C34BEC4}" type="sibTrans" cxnId="{2D860648-8BC4-4107-A0F2-D706BFE2F749}">
      <dgm:prSet/>
      <dgm:spPr/>
      <dgm:t>
        <a:bodyPr/>
        <a:lstStyle/>
        <a:p>
          <a:endParaRPr lang="es-CL"/>
        </a:p>
      </dgm:t>
    </dgm:pt>
    <dgm:pt modelId="{EB7EC3D5-B861-455C-948D-E42D9532E034}">
      <dgm:prSet phldrT="[Texto]"/>
      <dgm:spPr/>
      <dgm:t>
        <a:bodyPr/>
        <a:lstStyle/>
        <a:p>
          <a:r>
            <a:rPr lang="es-CL" dirty="0" smtClean="0"/>
            <a:t>Cuantificar los indicadores más relevantes de las Universidades del Estado para fortalecer su Calidad y Valor Público.</a:t>
          </a:r>
        </a:p>
      </dgm:t>
    </dgm:pt>
    <dgm:pt modelId="{3FBD69B6-5791-43D1-B5B5-D02C21889D71}" type="parTrans" cxnId="{E6848FBA-6E09-4296-AA99-71CADF88D993}">
      <dgm:prSet/>
      <dgm:spPr/>
      <dgm:t>
        <a:bodyPr/>
        <a:lstStyle/>
        <a:p>
          <a:endParaRPr lang="es-CL"/>
        </a:p>
      </dgm:t>
    </dgm:pt>
    <dgm:pt modelId="{7DB3B36E-B269-4CFF-985F-CB9C76B79A42}" type="sibTrans" cxnId="{E6848FBA-6E09-4296-AA99-71CADF88D993}">
      <dgm:prSet/>
      <dgm:spPr/>
      <dgm:t>
        <a:bodyPr/>
        <a:lstStyle/>
        <a:p>
          <a:endParaRPr lang="es-CL"/>
        </a:p>
      </dgm:t>
    </dgm:pt>
    <dgm:pt modelId="{14AAA233-4BE0-4DBE-8902-215E3D97DB2A}" type="pres">
      <dgm:prSet presAssocID="{3603897F-F712-4A33-BE25-88A398DDBE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2D4ADD03-1107-4BB9-B1C7-179B98B96AAD}" type="pres">
      <dgm:prSet presAssocID="{E471D1AE-C070-476B-A0AF-E08C51466CE2}" presName="thickLine" presStyleLbl="alignNode1" presStyleIdx="0" presStyleCnt="1"/>
      <dgm:spPr/>
    </dgm:pt>
    <dgm:pt modelId="{3BF50684-5648-49EB-B462-E1A95D98B2EB}" type="pres">
      <dgm:prSet presAssocID="{E471D1AE-C070-476B-A0AF-E08C51466CE2}" presName="horz1" presStyleCnt="0"/>
      <dgm:spPr/>
    </dgm:pt>
    <dgm:pt modelId="{640FDD27-18A2-4BAA-AA57-1ACC789BB08A}" type="pres">
      <dgm:prSet presAssocID="{E471D1AE-C070-476B-A0AF-E08C51466CE2}" presName="tx1" presStyleLbl="revTx" presStyleIdx="0" presStyleCnt="4" custScaleX="170000"/>
      <dgm:spPr/>
      <dgm:t>
        <a:bodyPr/>
        <a:lstStyle/>
        <a:p>
          <a:endParaRPr lang="es-CL"/>
        </a:p>
      </dgm:t>
    </dgm:pt>
    <dgm:pt modelId="{1F4201EE-3699-48CA-AE3F-70C56543DEC5}" type="pres">
      <dgm:prSet presAssocID="{E471D1AE-C070-476B-A0AF-E08C51466CE2}" presName="vert1" presStyleCnt="0"/>
      <dgm:spPr/>
    </dgm:pt>
    <dgm:pt modelId="{47A640A7-A104-44B2-93B9-3F470A3BBD23}" type="pres">
      <dgm:prSet presAssocID="{7B4E610F-7732-4D4C-BE79-809F9F226B5D}" presName="vertSpace2a" presStyleCnt="0"/>
      <dgm:spPr/>
    </dgm:pt>
    <dgm:pt modelId="{3F095D1A-8E9C-4751-94AA-248D9A30D58F}" type="pres">
      <dgm:prSet presAssocID="{7B4E610F-7732-4D4C-BE79-809F9F226B5D}" presName="horz2" presStyleCnt="0"/>
      <dgm:spPr/>
    </dgm:pt>
    <dgm:pt modelId="{F9991128-247F-4539-A279-DD048591079B}" type="pres">
      <dgm:prSet presAssocID="{7B4E610F-7732-4D4C-BE79-809F9F226B5D}" presName="horzSpace2" presStyleCnt="0"/>
      <dgm:spPr/>
    </dgm:pt>
    <dgm:pt modelId="{1F0F7DA4-F689-4006-B9FB-6F1DC430748D}" type="pres">
      <dgm:prSet presAssocID="{7B4E610F-7732-4D4C-BE79-809F9F226B5D}" presName="tx2" presStyleLbl="revTx" presStyleIdx="1" presStyleCnt="4"/>
      <dgm:spPr/>
      <dgm:t>
        <a:bodyPr/>
        <a:lstStyle/>
        <a:p>
          <a:endParaRPr lang="es-CL"/>
        </a:p>
      </dgm:t>
    </dgm:pt>
    <dgm:pt modelId="{345D1BC3-9248-4CC6-BACB-05BA36B3DC5E}" type="pres">
      <dgm:prSet presAssocID="{7B4E610F-7732-4D4C-BE79-809F9F226B5D}" presName="vert2" presStyleCnt="0"/>
      <dgm:spPr/>
    </dgm:pt>
    <dgm:pt modelId="{D7A40031-CB28-4BD6-B869-95D592E42E66}" type="pres">
      <dgm:prSet presAssocID="{7B4E610F-7732-4D4C-BE79-809F9F226B5D}" presName="thinLine2b" presStyleLbl="callout" presStyleIdx="0" presStyleCnt="3"/>
      <dgm:spPr/>
    </dgm:pt>
    <dgm:pt modelId="{31CF13C1-275D-4D78-A4CA-DBC47A92DEA6}" type="pres">
      <dgm:prSet presAssocID="{7B4E610F-7732-4D4C-BE79-809F9F226B5D}" presName="vertSpace2b" presStyleCnt="0"/>
      <dgm:spPr/>
    </dgm:pt>
    <dgm:pt modelId="{EEA2B88E-A64F-4AB7-96BC-3A850E2928AD}" type="pres">
      <dgm:prSet presAssocID="{AC01C1AF-B8B0-42B9-989E-F4238909316D}" presName="horz2" presStyleCnt="0"/>
      <dgm:spPr/>
    </dgm:pt>
    <dgm:pt modelId="{AFA08AF8-E5CB-4A96-B710-AB4354A16314}" type="pres">
      <dgm:prSet presAssocID="{AC01C1AF-B8B0-42B9-989E-F4238909316D}" presName="horzSpace2" presStyleCnt="0"/>
      <dgm:spPr/>
    </dgm:pt>
    <dgm:pt modelId="{A0E6FD5A-550E-4DCC-9384-DE78258EEE79}" type="pres">
      <dgm:prSet presAssocID="{AC01C1AF-B8B0-42B9-989E-F4238909316D}" presName="tx2" presStyleLbl="revTx" presStyleIdx="2" presStyleCnt="4"/>
      <dgm:spPr/>
      <dgm:t>
        <a:bodyPr/>
        <a:lstStyle/>
        <a:p>
          <a:endParaRPr lang="es-CL"/>
        </a:p>
      </dgm:t>
    </dgm:pt>
    <dgm:pt modelId="{73BFA689-ED7E-4474-BF60-D5986C50DBE3}" type="pres">
      <dgm:prSet presAssocID="{AC01C1AF-B8B0-42B9-989E-F4238909316D}" presName="vert2" presStyleCnt="0"/>
      <dgm:spPr/>
    </dgm:pt>
    <dgm:pt modelId="{E5335C3B-2926-409C-922A-8A8C7D333FE1}" type="pres">
      <dgm:prSet presAssocID="{AC01C1AF-B8B0-42B9-989E-F4238909316D}" presName="thinLine2b" presStyleLbl="callout" presStyleIdx="1" presStyleCnt="3"/>
      <dgm:spPr/>
    </dgm:pt>
    <dgm:pt modelId="{02EBAB59-BEA8-48B6-8CCD-23D7BCDB5AE8}" type="pres">
      <dgm:prSet presAssocID="{AC01C1AF-B8B0-42B9-989E-F4238909316D}" presName="vertSpace2b" presStyleCnt="0"/>
      <dgm:spPr/>
    </dgm:pt>
    <dgm:pt modelId="{DD1F2C90-ED42-476D-8110-C15C40DFE657}" type="pres">
      <dgm:prSet presAssocID="{EB7EC3D5-B861-455C-948D-E42D9532E034}" presName="horz2" presStyleCnt="0"/>
      <dgm:spPr/>
    </dgm:pt>
    <dgm:pt modelId="{E9744C24-6960-49E6-91ED-3034F97E87D5}" type="pres">
      <dgm:prSet presAssocID="{EB7EC3D5-B861-455C-948D-E42D9532E034}" presName="horzSpace2" presStyleCnt="0"/>
      <dgm:spPr/>
    </dgm:pt>
    <dgm:pt modelId="{06E1A174-6D49-4BBE-8733-1A4FC52E094B}" type="pres">
      <dgm:prSet presAssocID="{EB7EC3D5-B861-455C-948D-E42D9532E034}" presName="tx2" presStyleLbl="revTx" presStyleIdx="3" presStyleCnt="4"/>
      <dgm:spPr/>
      <dgm:t>
        <a:bodyPr/>
        <a:lstStyle/>
        <a:p>
          <a:endParaRPr lang="es-CL"/>
        </a:p>
      </dgm:t>
    </dgm:pt>
    <dgm:pt modelId="{2DC6BA1A-9C34-4F42-84CF-F60DF6AB651C}" type="pres">
      <dgm:prSet presAssocID="{EB7EC3D5-B861-455C-948D-E42D9532E034}" presName="vert2" presStyleCnt="0"/>
      <dgm:spPr/>
    </dgm:pt>
    <dgm:pt modelId="{DDFBE2EB-F190-4097-B332-63D773B7C21C}" type="pres">
      <dgm:prSet presAssocID="{EB7EC3D5-B861-455C-948D-E42D9532E034}" presName="thinLine2b" presStyleLbl="callout" presStyleIdx="2" presStyleCnt="3"/>
      <dgm:spPr/>
    </dgm:pt>
    <dgm:pt modelId="{23B400CD-42BA-42BE-BAE1-6BEC2F46867C}" type="pres">
      <dgm:prSet presAssocID="{EB7EC3D5-B861-455C-948D-E42D9532E034}" presName="vertSpace2b" presStyleCnt="0"/>
      <dgm:spPr/>
    </dgm:pt>
  </dgm:ptLst>
  <dgm:cxnLst>
    <dgm:cxn modelId="{F85A1421-12DA-48A2-8A82-3B4E964D5220}" srcId="{E471D1AE-C070-476B-A0AF-E08C51466CE2}" destId="{7B4E610F-7732-4D4C-BE79-809F9F226B5D}" srcOrd="0" destOrd="0" parTransId="{8C6C9D10-89E3-47E6-A367-0F12C79ED491}" sibTransId="{198A541B-E777-42C5-8A2A-4C23D474C72A}"/>
    <dgm:cxn modelId="{BC03ADFD-66CA-4789-A98A-18BCBC43ED5D}" type="presOf" srcId="{EB7EC3D5-B861-455C-948D-E42D9532E034}" destId="{06E1A174-6D49-4BBE-8733-1A4FC52E094B}" srcOrd="0" destOrd="0" presId="urn:microsoft.com/office/officeart/2008/layout/LinedList"/>
    <dgm:cxn modelId="{E6848FBA-6E09-4296-AA99-71CADF88D993}" srcId="{E471D1AE-C070-476B-A0AF-E08C51466CE2}" destId="{EB7EC3D5-B861-455C-948D-E42D9532E034}" srcOrd="2" destOrd="0" parTransId="{3FBD69B6-5791-43D1-B5B5-D02C21889D71}" sibTransId="{7DB3B36E-B269-4CFF-985F-CB9C76B79A42}"/>
    <dgm:cxn modelId="{459CEABF-0BC8-4A63-BFF1-3A27B99A2FE1}" type="presOf" srcId="{7B4E610F-7732-4D4C-BE79-809F9F226B5D}" destId="{1F0F7DA4-F689-4006-B9FB-6F1DC430748D}" srcOrd="0" destOrd="0" presId="urn:microsoft.com/office/officeart/2008/layout/LinedList"/>
    <dgm:cxn modelId="{F9A7EEB5-2CEF-45EC-8817-6FCC5670857D}" type="presOf" srcId="{E471D1AE-C070-476B-A0AF-E08C51466CE2}" destId="{640FDD27-18A2-4BAA-AA57-1ACC789BB08A}" srcOrd="0" destOrd="0" presId="urn:microsoft.com/office/officeart/2008/layout/LinedList"/>
    <dgm:cxn modelId="{2D860648-8BC4-4107-A0F2-D706BFE2F749}" srcId="{E471D1AE-C070-476B-A0AF-E08C51466CE2}" destId="{AC01C1AF-B8B0-42B9-989E-F4238909316D}" srcOrd="1" destOrd="0" parTransId="{D5077A4A-316C-4785-BE8D-28ACBF51AFBB}" sibTransId="{4BDB2E29-C6ED-4607-AA9E-E8B81C34BEC4}"/>
    <dgm:cxn modelId="{498CB473-12A6-4FE5-8CE3-28A7F46A11C4}" srcId="{3603897F-F712-4A33-BE25-88A398DDBE2E}" destId="{E471D1AE-C070-476B-A0AF-E08C51466CE2}" srcOrd="0" destOrd="0" parTransId="{4DA7AD47-3E86-4960-9141-1F5605C469B0}" sibTransId="{D93836BA-6106-4E88-9897-FDED50372705}"/>
    <dgm:cxn modelId="{437B531C-2970-4C26-8BC2-1B0111C45F98}" type="presOf" srcId="{3603897F-F712-4A33-BE25-88A398DDBE2E}" destId="{14AAA233-4BE0-4DBE-8902-215E3D97DB2A}" srcOrd="0" destOrd="0" presId="urn:microsoft.com/office/officeart/2008/layout/LinedList"/>
    <dgm:cxn modelId="{32420CF0-220E-462E-8D41-975CDB042C3A}" type="presOf" srcId="{AC01C1AF-B8B0-42B9-989E-F4238909316D}" destId="{A0E6FD5A-550E-4DCC-9384-DE78258EEE79}" srcOrd="0" destOrd="0" presId="urn:microsoft.com/office/officeart/2008/layout/LinedList"/>
    <dgm:cxn modelId="{468CA658-54A6-47AD-8B54-BD203DF88C81}" type="presParOf" srcId="{14AAA233-4BE0-4DBE-8902-215E3D97DB2A}" destId="{2D4ADD03-1107-4BB9-B1C7-179B98B96AAD}" srcOrd="0" destOrd="0" presId="urn:microsoft.com/office/officeart/2008/layout/LinedList"/>
    <dgm:cxn modelId="{1917F952-ED45-453C-804C-F8F4F4790A0C}" type="presParOf" srcId="{14AAA233-4BE0-4DBE-8902-215E3D97DB2A}" destId="{3BF50684-5648-49EB-B462-E1A95D98B2EB}" srcOrd="1" destOrd="0" presId="urn:microsoft.com/office/officeart/2008/layout/LinedList"/>
    <dgm:cxn modelId="{16F2E1E1-FE9D-4210-8930-4F3FBE3B66F7}" type="presParOf" srcId="{3BF50684-5648-49EB-B462-E1A95D98B2EB}" destId="{640FDD27-18A2-4BAA-AA57-1ACC789BB08A}" srcOrd="0" destOrd="0" presId="urn:microsoft.com/office/officeart/2008/layout/LinedList"/>
    <dgm:cxn modelId="{3F1B7909-1C22-4E81-B795-D9A75A760B43}" type="presParOf" srcId="{3BF50684-5648-49EB-B462-E1A95D98B2EB}" destId="{1F4201EE-3699-48CA-AE3F-70C56543DEC5}" srcOrd="1" destOrd="0" presId="urn:microsoft.com/office/officeart/2008/layout/LinedList"/>
    <dgm:cxn modelId="{394B9588-029B-4544-891F-95309EF176C2}" type="presParOf" srcId="{1F4201EE-3699-48CA-AE3F-70C56543DEC5}" destId="{47A640A7-A104-44B2-93B9-3F470A3BBD23}" srcOrd="0" destOrd="0" presId="urn:microsoft.com/office/officeart/2008/layout/LinedList"/>
    <dgm:cxn modelId="{DC8CE9E1-54B5-434E-A94A-CBF7EE878361}" type="presParOf" srcId="{1F4201EE-3699-48CA-AE3F-70C56543DEC5}" destId="{3F095D1A-8E9C-4751-94AA-248D9A30D58F}" srcOrd="1" destOrd="0" presId="urn:microsoft.com/office/officeart/2008/layout/LinedList"/>
    <dgm:cxn modelId="{718A2C17-42E3-4B69-AFE9-523DCE2B4245}" type="presParOf" srcId="{3F095D1A-8E9C-4751-94AA-248D9A30D58F}" destId="{F9991128-247F-4539-A279-DD048591079B}" srcOrd="0" destOrd="0" presId="urn:microsoft.com/office/officeart/2008/layout/LinedList"/>
    <dgm:cxn modelId="{F434CD59-97BD-4769-A7DA-05B2F019F34E}" type="presParOf" srcId="{3F095D1A-8E9C-4751-94AA-248D9A30D58F}" destId="{1F0F7DA4-F689-4006-B9FB-6F1DC430748D}" srcOrd="1" destOrd="0" presId="urn:microsoft.com/office/officeart/2008/layout/LinedList"/>
    <dgm:cxn modelId="{09C0C7EA-ABA1-4A2D-BCD7-655D736956AF}" type="presParOf" srcId="{3F095D1A-8E9C-4751-94AA-248D9A30D58F}" destId="{345D1BC3-9248-4CC6-BACB-05BA36B3DC5E}" srcOrd="2" destOrd="0" presId="urn:microsoft.com/office/officeart/2008/layout/LinedList"/>
    <dgm:cxn modelId="{C3E8056B-4F27-48FF-B84D-2050294D964D}" type="presParOf" srcId="{1F4201EE-3699-48CA-AE3F-70C56543DEC5}" destId="{D7A40031-CB28-4BD6-B869-95D592E42E66}" srcOrd="2" destOrd="0" presId="urn:microsoft.com/office/officeart/2008/layout/LinedList"/>
    <dgm:cxn modelId="{5EE2D41D-C183-405C-BE51-AB0A886438F6}" type="presParOf" srcId="{1F4201EE-3699-48CA-AE3F-70C56543DEC5}" destId="{31CF13C1-275D-4D78-A4CA-DBC47A92DEA6}" srcOrd="3" destOrd="0" presId="urn:microsoft.com/office/officeart/2008/layout/LinedList"/>
    <dgm:cxn modelId="{F65D666D-3458-439A-A37C-E94891B33255}" type="presParOf" srcId="{1F4201EE-3699-48CA-AE3F-70C56543DEC5}" destId="{EEA2B88E-A64F-4AB7-96BC-3A850E2928AD}" srcOrd="4" destOrd="0" presId="urn:microsoft.com/office/officeart/2008/layout/LinedList"/>
    <dgm:cxn modelId="{1A3BBA07-357D-44EB-8A84-22479E55C0FB}" type="presParOf" srcId="{EEA2B88E-A64F-4AB7-96BC-3A850E2928AD}" destId="{AFA08AF8-E5CB-4A96-B710-AB4354A16314}" srcOrd="0" destOrd="0" presId="urn:microsoft.com/office/officeart/2008/layout/LinedList"/>
    <dgm:cxn modelId="{1405D01B-7AAE-492D-B0E5-A6D318076D18}" type="presParOf" srcId="{EEA2B88E-A64F-4AB7-96BC-3A850E2928AD}" destId="{A0E6FD5A-550E-4DCC-9384-DE78258EEE79}" srcOrd="1" destOrd="0" presId="urn:microsoft.com/office/officeart/2008/layout/LinedList"/>
    <dgm:cxn modelId="{9CF3DDAF-BF2C-4CDB-BA61-83C84ECDFB07}" type="presParOf" srcId="{EEA2B88E-A64F-4AB7-96BC-3A850E2928AD}" destId="{73BFA689-ED7E-4474-BF60-D5986C50DBE3}" srcOrd="2" destOrd="0" presId="urn:microsoft.com/office/officeart/2008/layout/LinedList"/>
    <dgm:cxn modelId="{B748E23E-25BF-4A42-9372-53473A0AA57A}" type="presParOf" srcId="{1F4201EE-3699-48CA-AE3F-70C56543DEC5}" destId="{E5335C3B-2926-409C-922A-8A8C7D333FE1}" srcOrd="5" destOrd="0" presId="urn:microsoft.com/office/officeart/2008/layout/LinedList"/>
    <dgm:cxn modelId="{5A06FC28-66F2-49B7-BDA4-19FB0C62557E}" type="presParOf" srcId="{1F4201EE-3699-48CA-AE3F-70C56543DEC5}" destId="{02EBAB59-BEA8-48B6-8CCD-23D7BCDB5AE8}" srcOrd="6" destOrd="0" presId="urn:microsoft.com/office/officeart/2008/layout/LinedList"/>
    <dgm:cxn modelId="{49636EBB-FCB0-4BF2-BC00-00DD50271BB8}" type="presParOf" srcId="{1F4201EE-3699-48CA-AE3F-70C56543DEC5}" destId="{DD1F2C90-ED42-476D-8110-C15C40DFE657}" srcOrd="7" destOrd="0" presId="urn:microsoft.com/office/officeart/2008/layout/LinedList"/>
    <dgm:cxn modelId="{3A68C97A-769C-48E2-BD3F-4419D33F45C6}" type="presParOf" srcId="{DD1F2C90-ED42-476D-8110-C15C40DFE657}" destId="{E9744C24-6960-49E6-91ED-3034F97E87D5}" srcOrd="0" destOrd="0" presId="urn:microsoft.com/office/officeart/2008/layout/LinedList"/>
    <dgm:cxn modelId="{83ACC999-61C5-4C0B-A92F-DEF14906662C}" type="presParOf" srcId="{DD1F2C90-ED42-476D-8110-C15C40DFE657}" destId="{06E1A174-6D49-4BBE-8733-1A4FC52E094B}" srcOrd="1" destOrd="0" presId="urn:microsoft.com/office/officeart/2008/layout/LinedList"/>
    <dgm:cxn modelId="{E1758950-C383-4CBD-986D-B975882127F7}" type="presParOf" srcId="{DD1F2C90-ED42-476D-8110-C15C40DFE657}" destId="{2DC6BA1A-9C34-4F42-84CF-F60DF6AB651C}" srcOrd="2" destOrd="0" presId="urn:microsoft.com/office/officeart/2008/layout/LinedList"/>
    <dgm:cxn modelId="{49521F56-FC2F-4077-8FE1-9B502B3146A0}" type="presParOf" srcId="{1F4201EE-3699-48CA-AE3F-70C56543DEC5}" destId="{DDFBE2EB-F190-4097-B332-63D773B7C21C}" srcOrd="8" destOrd="0" presId="urn:microsoft.com/office/officeart/2008/layout/LinedList"/>
    <dgm:cxn modelId="{F6CE4F18-65CD-4D56-9AB3-F72554798634}" type="presParOf" srcId="{1F4201EE-3699-48CA-AE3F-70C56543DEC5}" destId="{23B400CD-42BA-42BE-BAE1-6BEC2F46867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Agosto- Diciembre, 2016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/>
      <dgm:spPr/>
      <dgm:t>
        <a:bodyPr/>
        <a:lstStyle/>
        <a:p>
          <a:r>
            <a:rPr lang="es-CL" dirty="0" smtClean="0"/>
            <a:t>Modelo – Primeros Reportes</a:t>
          </a:r>
          <a:endParaRPr lang="es-CL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6C2A3C8-52B7-428B-822D-BAA0519E1122}" type="pres">
      <dgm:prSet presAssocID="{7B99B0BE-A5C1-4E6B-B597-071E5FBB5EB9}" presName="compNode" presStyleCnt="0"/>
      <dgm:spPr/>
    </dgm:pt>
    <dgm:pt modelId="{455AFC7C-5020-44C2-97F6-9833E81BB289}" type="pres">
      <dgm:prSet presAssocID="{7B99B0BE-A5C1-4E6B-B597-071E5FBB5EB9}" presName="noGeometry" presStyleCnt="0"/>
      <dgm:spPr/>
    </dgm:pt>
    <dgm:pt modelId="{F314BD7F-A3A0-4A8C-AD08-B4795FDEA1F6}" type="pres">
      <dgm:prSet presAssocID="{7B99B0BE-A5C1-4E6B-B597-071E5FBB5EB9}" presName="childTextVisible" presStyleLbl="bgAccFollowNode1" presStyleIdx="0" presStyleCnt="1" custScaleX="463720" custLinFactNeighborX="-565" custLinFactNeighborY="1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CL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28352" custScaleY="116747" custLinFactX="-117459" custLinFactNeighborX="-200000" custLinFactNeighborY="-415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A95BAFE-7411-4A59-9A9E-878FE837A7C5}" type="presOf" srcId="{FF52DAA0-D082-4AA0-9631-A6C5FB3FEBFA}" destId="{F314BD7F-A3A0-4A8C-AD08-B4795FDEA1F6}" srcOrd="0" destOrd="0" presId="urn:microsoft.com/office/officeart/2005/8/layout/hProcess6"/>
    <dgm:cxn modelId="{DD301E6F-2E2B-4212-9998-1C595D558D52}" type="presOf" srcId="{FF52DAA0-D082-4AA0-9631-A6C5FB3FEBFA}" destId="{9F9FE6E6-4A46-45C1-B418-105120F648B8}" srcOrd="1" destOrd="0" presId="urn:microsoft.com/office/officeart/2005/8/layout/hProcess6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7939F1E0-2B69-4C6C-A009-A157680BCAD1}" type="presOf" srcId="{7B99B0BE-A5C1-4E6B-B597-071E5FBB5EB9}" destId="{B5BB4D07-A52C-4748-8463-81F3B6A2A1FD}" srcOrd="0" destOrd="0" presId="urn:microsoft.com/office/officeart/2005/8/layout/hProcess6"/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BA28F41-DDC4-4119-B5A3-FD64EE374F24}" type="presOf" srcId="{1815C3F8-9295-473B-B6A9-DA5384F15B59}" destId="{13406CCF-8FB7-4D9E-8E63-E09C8F0BE326}" srcOrd="0" destOrd="0" presId="urn:microsoft.com/office/officeart/2005/8/layout/hProcess6"/>
    <dgm:cxn modelId="{39D96C2B-6A7D-49E6-BD4A-EF4F09B22477}" type="presParOf" srcId="{13406CCF-8FB7-4D9E-8E63-E09C8F0BE326}" destId="{56C2A3C8-52B7-428B-822D-BAA0519E1122}" srcOrd="0" destOrd="0" presId="urn:microsoft.com/office/officeart/2005/8/layout/hProcess6"/>
    <dgm:cxn modelId="{F9BAA2A2-9CB8-4E46-9132-CE86FC9DDDEE}" type="presParOf" srcId="{56C2A3C8-52B7-428B-822D-BAA0519E1122}" destId="{455AFC7C-5020-44C2-97F6-9833E81BB289}" srcOrd="0" destOrd="0" presId="urn:microsoft.com/office/officeart/2005/8/layout/hProcess6"/>
    <dgm:cxn modelId="{920DAD9F-C960-4C59-AF31-986E9B585145}" type="presParOf" srcId="{56C2A3C8-52B7-428B-822D-BAA0519E1122}" destId="{F314BD7F-A3A0-4A8C-AD08-B4795FDEA1F6}" srcOrd="1" destOrd="0" presId="urn:microsoft.com/office/officeart/2005/8/layout/hProcess6"/>
    <dgm:cxn modelId="{A4EB5043-784E-49C6-8215-79F16714D1DE}" type="presParOf" srcId="{56C2A3C8-52B7-428B-822D-BAA0519E1122}" destId="{9F9FE6E6-4A46-45C1-B418-105120F648B8}" srcOrd="2" destOrd="0" presId="urn:microsoft.com/office/officeart/2005/8/layout/hProcess6"/>
    <dgm:cxn modelId="{3E6C2931-35DC-45F1-A5C0-744D239C727C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Julio – Septiembre 2017 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l"/>
          <a:r>
            <a:rPr lang="es-CL" sz="2100" dirty="0" smtClean="0"/>
            <a:t>Construcción de </a:t>
          </a:r>
          <a:r>
            <a:rPr lang="es-CL" sz="2100" dirty="0" err="1" smtClean="0"/>
            <a:t>Dashboard</a:t>
          </a:r>
          <a:endParaRPr lang="es-CL" sz="21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6C2A3C8-52B7-428B-822D-BAA0519E1122}" type="pres">
      <dgm:prSet presAssocID="{7B99B0BE-A5C1-4E6B-B597-071E5FBB5EB9}" presName="compNode" presStyleCnt="0"/>
      <dgm:spPr/>
    </dgm:pt>
    <dgm:pt modelId="{455AFC7C-5020-44C2-97F6-9833E81BB289}" type="pres">
      <dgm:prSet presAssocID="{7B99B0BE-A5C1-4E6B-B597-071E5FBB5EB9}" presName="noGeometry" presStyleCnt="0"/>
      <dgm:spPr/>
    </dgm:pt>
    <dgm:pt modelId="{F314BD7F-A3A0-4A8C-AD08-B4795FDEA1F6}" type="pres">
      <dgm:prSet presAssocID="{7B99B0BE-A5C1-4E6B-B597-071E5FBB5EB9}" presName="childTextVisible" presStyleLbl="bgAccFollowNode1" presStyleIdx="0" presStyleCnt="1" custScaleX="511548" custLinFactNeighborX="2099" custLinFactNeighborY="1094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CL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8503" custScaleY="172773" custLinFactX="-200000" custLinFactNeighborX="-228651" custLinFactNeighborY="-102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55A45161-5C5B-4FFC-94A4-2226EB5C694C}" type="presOf" srcId="{FF52DAA0-D082-4AA0-9631-A6C5FB3FEBFA}" destId="{F314BD7F-A3A0-4A8C-AD08-B4795FDEA1F6}" srcOrd="0" destOrd="0" presId="urn:microsoft.com/office/officeart/2005/8/layout/hProcess6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98C5BE86-5DF5-4721-A7DA-C8CCBED6BB3A}" type="presOf" srcId="{1815C3F8-9295-473B-B6A9-DA5384F15B59}" destId="{13406CCF-8FB7-4D9E-8E63-E09C8F0BE326}" srcOrd="0" destOrd="0" presId="urn:microsoft.com/office/officeart/2005/8/layout/hProcess6"/>
    <dgm:cxn modelId="{18C18D44-1CFD-4A73-9BD4-AAFB07BE112B}" type="presOf" srcId="{7B99B0BE-A5C1-4E6B-B597-071E5FBB5EB9}" destId="{B5BB4D07-A52C-4748-8463-81F3B6A2A1FD}" srcOrd="0" destOrd="0" presId="urn:microsoft.com/office/officeart/2005/8/layout/hProcess6"/>
    <dgm:cxn modelId="{DBD4352F-C960-459F-9713-CD3DCA5D0ED4}" type="presOf" srcId="{FF52DAA0-D082-4AA0-9631-A6C5FB3FEBFA}" destId="{9F9FE6E6-4A46-45C1-B418-105120F648B8}" srcOrd="1" destOrd="0" presId="urn:microsoft.com/office/officeart/2005/8/layout/hProcess6"/>
    <dgm:cxn modelId="{D154DF1C-A101-4265-9360-F51C70CD1FF3}" type="presParOf" srcId="{13406CCF-8FB7-4D9E-8E63-E09C8F0BE326}" destId="{56C2A3C8-52B7-428B-822D-BAA0519E1122}" srcOrd="0" destOrd="0" presId="urn:microsoft.com/office/officeart/2005/8/layout/hProcess6"/>
    <dgm:cxn modelId="{724290FD-C964-46B9-B5E6-9499884AA911}" type="presParOf" srcId="{56C2A3C8-52B7-428B-822D-BAA0519E1122}" destId="{455AFC7C-5020-44C2-97F6-9833E81BB289}" srcOrd="0" destOrd="0" presId="urn:microsoft.com/office/officeart/2005/8/layout/hProcess6"/>
    <dgm:cxn modelId="{945186A4-7B7C-4E48-9515-DB03AF807356}" type="presParOf" srcId="{56C2A3C8-52B7-428B-822D-BAA0519E1122}" destId="{F314BD7F-A3A0-4A8C-AD08-B4795FDEA1F6}" srcOrd="1" destOrd="0" presId="urn:microsoft.com/office/officeart/2005/8/layout/hProcess6"/>
    <dgm:cxn modelId="{3BE3CAB1-B8BB-48F2-A87A-D14F6D881B47}" type="presParOf" srcId="{56C2A3C8-52B7-428B-822D-BAA0519E1122}" destId="{9F9FE6E6-4A46-45C1-B418-105120F648B8}" srcOrd="2" destOrd="0" presId="urn:microsoft.com/office/officeart/2005/8/layout/hProcess6"/>
    <dgm:cxn modelId="{DBD30AB5-FF24-4BFC-8432-F41A2719CAF3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5C3F8-9295-473B-B6A9-DA5384F15B59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B99B0BE-A5C1-4E6B-B597-071E5FBB5EB9}">
      <dgm:prSet phldrT="[Texto]" custT="1"/>
      <dgm:spPr/>
      <dgm:t>
        <a:bodyPr/>
        <a:lstStyle/>
        <a:p>
          <a:r>
            <a:rPr lang="es-CL" sz="1400" dirty="0" smtClean="0"/>
            <a:t>Enero – junio 2017 </a:t>
          </a:r>
          <a:endParaRPr lang="es-CL" sz="1400" dirty="0"/>
        </a:p>
      </dgm:t>
    </dgm:pt>
    <dgm:pt modelId="{6AB1620C-7283-4281-A090-DB7D2A388AB8}" type="parTrans" cxnId="{45CD6CC5-23CD-4491-A9BE-991466141187}">
      <dgm:prSet/>
      <dgm:spPr/>
      <dgm:t>
        <a:bodyPr/>
        <a:lstStyle/>
        <a:p>
          <a:endParaRPr lang="es-CL"/>
        </a:p>
      </dgm:t>
    </dgm:pt>
    <dgm:pt modelId="{7EB6C3D0-C16A-4B1B-9DAA-BB1EDFA3A30E}" type="sibTrans" cxnId="{45CD6CC5-23CD-4491-A9BE-991466141187}">
      <dgm:prSet/>
      <dgm:spPr/>
      <dgm:t>
        <a:bodyPr/>
        <a:lstStyle/>
        <a:p>
          <a:endParaRPr lang="es-CL"/>
        </a:p>
      </dgm:t>
    </dgm:pt>
    <dgm:pt modelId="{FF52DAA0-D082-4AA0-9631-A6C5FB3FEBFA}">
      <dgm:prSet phldrT="[Texto]" custT="1"/>
      <dgm:spPr/>
      <dgm:t>
        <a:bodyPr lIns="0"/>
        <a:lstStyle/>
        <a:p>
          <a:pPr algn="l"/>
          <a:r>
            <a:rPr lang="es-CL" sz="2100" dirty="0" smtClean="0"/>
            <a:t>   Chequeo de datos e indicadores</a:t>
          </a:r>
          <a:endParaRPr lang="es-CL" sz="2100" dirty="0"/>
        </a:p>
      </dgm:t>
    </dgm:pt>
    <dgm:pt modelId="{339FC3CF-9C58-4AB0-B770-21B9AD9C6B47}" type="parTrans" cxnId="{A0273950-954F-4930-A8F4-D2C9537FEDEE}">
      <dgm:prSet/>
      <dgm:spPr/>
      <dgm:t>
        <a:bodyPr/>
        <a:lstStyle/>
        <a:p>
          <a:endParaRPr lang="es-CL"/>
        </a:p>
      </dgm:t>
    </dgm:pt>
    <dgm:pt modelId="{3AF469EC-B56B-42FD-828F-4C2DD94B82F6}" type="sibTrans" cxnId="{A0273950-954F-4930-A8F4-D2C9537FEDEE}">
      <dgm:prSet/>
      <dgm:spPr/>
      <dgm:t>
        <a:bodyPr/>
        <a:lstStyle/>
        <a:p>
          <a:endParaRPr lang="es-CL"/>
        </a:p>
      </dgm:t>
    </dgm:pt>
    <dgm:pt modelId="{13406CCF-8FB7-4D9E-8E63-E09C8F0BE326}" type="pres">
      <dgm:prSet presAssocID="{1815C3F8-9295-473B-B6A9-DA5384F15B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6C2A3C8-52B7-428B-822D-BAA0519E1122}" type="pres">
      <dgm:prSet presAssocID="{7B99B0BE-A5C1-4E6B-B597-071E5FBB5EB9}" presName="compNode" presStyleCnt="0"/>
      <dgm:spPr/>
    </dgm:pt>
    <dgm:pt modelId="{455AFC7C-5020-44C2-97F6-9833E81BB289}" type="pres">
      <dgm:prSet presAssocID="{7B99B0BE-A5C1-4E6B-B597-071E5FBB5EB9}" presName="noGeometry" presStyleCnt="0"/>
      <dgm:spPr/>
    </dgm:pt>
    <dgm:pt modelId="{F314BD7F-A3A0-4A8C-AD08-B4795FDEA1F6}" type="pres">
      <dgm:prSet presAssocID="{7B99B0BE-A5C1-4E6B-B597-071E5FBB5EB9}" presName="childTextVisible" presStyleLbl="bgAccFollowNode1" presStyleIdx="0" presStyleCnt="1" custScaleX="535356" custLinFactNeighborX="-3059" custLinFactNeighborY="100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9FE6E6-4A46-45C1-B418-105120F648B8}" type="pres">
      <dgm:prSet presAssocID="{7B99B0BE-A5C1-4E6B-B597-071E5FBB5EB9}" presName="childTextHidden" presStyleLbl="bgAccFollowNode1" presStyleIdx="0" presStyleCnt="1"/>
      <dgm:spPr/>
      <dgm:t>
        <a:bodyPr/>
        <a:lstStyle/>
        <a:p>
          <a:endParaRPr lang="es-CL"/>
        </a:p>
      </dgm:t>
    </dgm:pt>
    <dgm:pt modelId="{B5BB4D07-A52C-4748-8463-81F3B6A2A1FD}" type="pres">
      <dgm:prSet presAssocID="{7B99B0BE-A5C1-4E6B-B597-071E5FBB5EB9}" presName="parentText" presStyleLbl="node1" presStyleIdx="0" presStyleCnt="1" custScaleX="268503" custScaleY="172773" custLinFactX="-200000" custLinFactNeighborX="-228651" custLinFactNeighborY="-102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0273950-954F-4930-A8F4-D2C9537FEDEE}" srcId="{7B99B0BE-A5C1-4E6B-B597-071E5FBB5EB9}" destId="{FF52DAA0-D082-4AA0-9631-A6C5FB3FEBFA}" srcOrd="0" destOrd="0" parTransId="{339FC3CF-9C58-4AB0-B770-21B9AD9C6B47}" sibTransId="{3AF469EC-B56B-42FD-828F-4C2DD94B82F6}"/>
    <dgm:cxn modelId="{45CD6CC5-23CD-4491-A9BE-991466141187}" srcId="{1815C3F8-9295-473B-B6A9-DA5384F15B59}" destId="{7B99B0BE-A5C1-4E6B-B597-071E5FBB5EB9}" srcOrd="0" destOrd="0" parTransId="{6AB1620C-7283-4281-A090-DB7D2A388AB8}" sibTransId="{7EB6C3D0-C16A-4B1B-9DAA-BB1EDFA3A30E}"/>
    <dgm:cxn modelId="{F71AC3CD-84C2-4EE1-B8A5-44C45F67FFD3}" type="presOf" srcId="{1815C3F8-9295-473B-B6A9-DA5384F15B59}" destId="{13406CCF-8FB7-4D9E-8E63-E09C8F0BE326}" srcOrd="0" destOrd="0" presId="urn:microsoft.com/office/officeart/2005/8/layout/hProcess6"/>
    <dgm:cxn modelId="{6737FB9F-0BD0-4A6F-AAEA-59335F6E4034}" type="presOf" srcId="{FF52DAA0-D082-4AA0-9631-A6C5FB3FEBFA}" destId="{9F9FE6E6-4A46-45C1-B418-105120F648B8}" srcOrd="1" destOrd="0" presId="urn:microsoft.com/office/officeart/2005/8/layout/hProcess6"/>
    <dgm:cxn modelId="{2606D257-50D6-4E96-9AA8-2E949675491E}" type="presOf" srcId="{7B99B0BE-A5C1-4E6B-B597-071E5FBB5EB9}" destId="{B5BB4D07-A52C-4748-8463-81F3B6A2A1FD}" srcOrd="0" destOrd="0" presId="urn:microsoft.com/office/officeart/2005/8/layout/hProcess6"/>
    <dgm:cxn modelId="{ABA972D1-D0FD-4A84-80E4-937D70DF1BD7}" type="presOf" srcId="{FF52DAA0-D082-4AA0-9631-A6C5FB3FEBFA}" destId="{F314BD7F-A3A0-4A8C-AD08-B4795FDEA1F6}" srcOrd="0" destOrd="0" presId="urn:microsoft.com/office/officeart/2005/8/layout/hProcess6"/>
    <dgm:cxn modelId="{A9BE90A6-ABD3-4C99-B3BA-8508A36FA04D}" type="presParOf" srcId="{13406CCF-8FB7-4D9E-8E63-E09C8F0BE326}" destId="{56C2A3C8-52B7-428B-822D-BAA0519E1122}" srcOrd="0" destOrd="0" presId="urn:microsoft.com/office/officeart/2005/8/layout/hProcess6"/>
    <dgm:cxn modelId="{48477F60-0DCB-47F0-905B-FC41C4EFCB67}" type="presParOf" srcId="{56C2A3C8-52B7-428B-822D-BAA0519E1122}" destId="{455AFC7C-5020-44C2-97F6-9833E81BB289}" srcOrd="0" destOrd="0" presId="urn:microsoft.com/office/officeart/2005/8/layout/hProcess6"/>
    <dgm:cxn modelId="{363F4FE2-7CC7-4DC4-83D7-3223A0F65DFB}" type="presParOf" srcId="{56C2A3C8-52B7-428B-822D-BAA0519E1122}" destId="{F314BD7F-A3A0-4A8C-AD08-B4795FDEA1F6}" srcOrd="1" destOrd="0" presId="urn:microsoft.com/office/officeart/2005/8/layout/hProcess6"/>
    <dgm:cxn modelId="{74A4C09C-BE87-4E5C-9C77-D96F2293B1C5}" type="presParOf" srcId="{56C2A3C8-52B7-428B-822D-BAA0519E1122}" destId="{9F9FE6E6-4A46-45C1-B418-105120F648B8}" srcOrd="2" destOrd="0" presId="urn:microsoft.com/office/officeart/2005/8/layout/hProcess6"/>
    <dgm:cxn modelId="{BFE8E5E5-0764-411E-8B11-EEA0F692C9A0}" type="presParOf" srcId="{56C2A3C8-52B7-428B-822D-BAA0519E1122}" destId="{B5BB4D07-A52C-4748-8463-81F3B6A2A1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ADD03-1107-4BB9-B1C7-179B98B96AAD}">
      <dsp:nvSpPr>
        <dsp:cNvPr id="0" name=""/>
        <dsp:cNvSpPr/>
      </dsp:nvSpPr>
      <dsp:spPr>
        <a:xfrm>
          <a:off x="0" y="0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FDD27-18A2-4BAA-AA57-1ACC789BB08A}">
      <dsp:nvSpPr>
        <dsp:cNvPr id="0" name=""/>
        <dsp:cNvSpPr/>
      </dsp:nvSpPr>
      <dsp:spPr>
        <a:xfrm>
          <a:off x="0" y="0"/>
          <a:ext cx="2515097" cy="499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Fortalecer con evidencias el rol público de las Universidades del Estado</a:t>
          </a:r>
          <a:endParaRPr lang="es-CL" sz="3100" kern="1200" dirty="0"/>
        </a:p>
      </dsp:txBody>
      <dsp:txXfrm>
        <a:off x="0" y="0"/>
        <a:ext cx="2515097" cy="4994664"/>
      </dsp:txXfrm>
    </dsp:sp>
    <dsp:sp modelId="{1F0F7DA4-F689-4006-B9FB-6F1DC430748D}">
      <dsp:nvSpPr>
        <dsp:cNvPr id="0" name=""/>
        <dsp:cNvSpPr/>
      </dsp:nvSpPr>
      <dsp:spPr>
        <a:xfrm>
          <a:off x="2626057" y="78041"/>
          <a:ext cx="5806915" cy="1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Mostrar el funcionamiento de la Universidades Estatales en el Sistema de Educación Superior Chileno, mediante la integración de datos públicos.</a:t>
          </a:r>
        </a:p>
      </dsp:txBody>
      <dsp:txXfrm>
        <a:off x="2626057" y="78041"/>
        <a:ext cx="5806915" cy="1560832"/>
      </dsp:txXfrm>
    </dsp:sp>
    <dsp:sp modelId="{D7A40031-CB28-4BD6-B869-95D592E42E66}">
      <dsp:nvSpPr>
        <dsp:cNvPr id="0" name=""/>
        <dsp:cNvSpPr/>
      </dsp:nvSpPr>
      <dsp:spPr>
        <a:xfrm>
          <a:off x="2515097" y="1638874"/>
          <a:ext cx="5917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FD5A-550E-4DCC-9384-DE78258EEE79}">
      <dsp:nvSpPr>
        <dsp:cNvPr id="0" name=""/>
        <dsp:cNvSpPr/>
      </dsp:nvSpPr>
      <dsp:spPr>
        <a:xfrm>
          <a:off x="2626057" y="1716915"/>
          <a:ext cx="5806915" cy="1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Disponer de una plataforma informática de carácter colaborativo que ayude a garantizar la validez de los indicadores en el Sistema de Universidades del Estado.</a:t>
          </a:r>
        </a:p>
      </dsp:txBody>
      <dsp:txXfrm>
        <a:off x="2626057" y="1716915"/>
        <a:ext cx="5806915" cy="1560832"/>
      </dsp:txXfrm>
    </dsp:sp>
    <dsp:sp modelId="{E5335C3B-2926-409C-922A-8A8C7D333FE1}">
      <dsp:nvSpPr>
        <dsp:cNvPr id="0" name=""/>
        <dsp:cNvSpPr/>
      </dsp:nvSpPr>
      <dsp:spPr>
        <a:xfrm>
          <a:off x="2515097" y="3277748"/>
          <a:ext cx="5917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1A174-6D49-4BBE-8733-1A4FC52E094B}">
      <dsp:nvSpPr>
        <dsp:cNvPr id="0" name=""/>
        <dsp:cNvSpPr/>
      </dsp:nvSpPr>
      <dsp:spPr>
        <a:xfrm>
          <a:off x="2626057" y="3355789"/>
          <a:ext cx="5806915" cy="1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Cuantificar los indicadores más relevantes de las Universidades del Estado para fortalecer su Calidad y Valor Público.</a:t>
          </a:r>
        </a:p>
      </dsp:txBody>
      <dsp:txXfrm>
        <a:off x="2626057" y="3355789"/>
        <a:ext cx="5806915" cy="1560832"/>
      </dsp:txXfrm>
    </dsp:sp>
    <dsp:sp modelId="{DDFBE2EB-F190-4097-B332-63D773B7C21C}">
      <dsp:nvSpPr>
        <dsp:cNvPr id="0" name=""/>
        <dsp:cNvSpPr/>
      </dsp:nvSpPr>
      <dsp:spPr>
        <a:xfrm>
          <a:off x="2515097" y="4916622"/>
          <a:ext cx="5917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2B00-8B16-45BB-B4CA-FD1F223276E2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8CAA-F807-4BC2-A223-AAE9072888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10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9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64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32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91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8CAA-F807-4BC2-A223-AAE90728887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8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2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69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9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5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0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7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3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2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1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29EE-5289-48A5-95A5-1FAC925EAF4E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B492-FC6E-440D-8956-C913593103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01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20">
        <p:cut/>
      </p:transition>
    </mc:Choice>
    <mc:Fallback xmlns="">
      <p:transition spd="slow" advTm="22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21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.emf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Relationship Id="rId2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uestatales.usach.c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hyperlink" Target="http://www.uestatales.cl/cu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94521"/>
            <a:ext cx="7772400" cy="1705930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Base de Datos de las Universidades del Estado de Chile</a:t>
            </a:r>
            <a:r>
              <a:rPr lang="es-CL" sz="3200" dirty="0" smtClean="0">
                <a:solidFill>
                  <a:schemeClr val="bg1"/>
                </a:solidFill>
              </a:rPr>
              <a:t/>
            </a:r>
            <a:br>
              <a:rPr lang="es-CL" sz="3200" dirty="0" smtClean="0">
                <a:solidFill>
                  <a:schemeClr val="bg1"/>
                </a:solidFill>
              </a:rPr>
            </a:b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4149080"/>
            <a:ext cx="8280920" cy="982960"/>
          </a:xfrm>
        </p:spPr>
        <p:txBody>
          <a:bodyPr>
            <a:no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RED DE UNIDADES DE ANÁLISIS INSTITUCIONAL 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DE LAS UNIVERSIDADES ESTATALES DE CHILE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44" y="174140"/>
            <a:ext cx="3697912" cy="9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91680" y="1219797"/>
            <a:ext cx="57606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8" y="6040421"/>
            <a:ext cx="6588224" cy="7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6223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rgbClr val="4C0009"/>
                </a:solidFill>
              </a:rPr>
              <a:t>Objetivos</a:t>
            </a:r>
            <a:endParaRPr lang="es-CL" dirty="0">
              <a:solidFill>
                <a:srgbClr val="4C0009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31394587"/>
              </p:ext>
            </p:extLst>
          </p:nvPr>
        </p:nvGraphicFramePr>
        <p:xfrm>
          <a:off x="457200" y="1863336"/>
          <a:ext cx="8435280" cy="499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01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r="32527" b="1375"/>
          <a:stretch/>
        </p:blipFill>
        <p:spPr>
          <a:xfrm>
            <a:off x="6124473" y="1031048"/>
            <a:ext cx="2190309" cy="1800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908719"/>
            <a:ext cx="4608512" cy="764861"/>
          </a:xfrm>
        </p:spPr>
        <p:txBody>
          <a:bodyPr>
            <a:noAutofit/>
          </a:bodyPr>
          <a:lstStyle/>
          <a:p>
            <a:pPr algn="l"/>
            <a:r>
              <a:rPr lang="es-CL" sz="2800" b="1" dirty="0" smtClean="0">
                <a:solidFill>
                  <a:srgbClr val="4C0009"/>
                </a:solidFill>
              </a:rPr>
              <a:t>Recorrido de un año de trabajo</a:t>
            </a:r>
            <a:endParaRPr lang="es-CL" sz="2800" b="1" dirty="0">
              <a:solidFill>
                <a:srgbClr val="4C000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8" y="6132955"/>
            <a:ext cx="6588224" cy="7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10608008"/>
              </p:ext>
            </p:extLst>
          </p:nvPr>
        </p:nvGraphicFramePr>
        <p:xfrm>
          <a:off x="108775" y="1786848"/>
          <a:ext cx="5687361" cy="103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88794617"/>
              </p:ext>
            </p:extLst>
          </p:nvPr>
        </p:nvGraphicFramePr>
        <p:xfrm>
          <a:off x="75952" y="4734545"/>
          <a:ext cx="5936208" cy="94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76352" y="26800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4C0009"/>
                </a:solidFill>
              </a:rPr>
              <a:t>SIES –  CNED – CONICYT</a:t>
            </a:r>
            <a:endParaRPr lang="es-CL" dirty="0">
              <a:solidFill>
                <a:srgbClr val="4C0009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636803979"/>
              </p:ext>
            </p:extLst>
          </p:nvPr>
        </p:nvGraphicFramePr>
        <p:xfrm>
          <a:off x="1" y="3358715"/>
          <a:ext cx="5796136" cy="94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1"/>
          <a:srcRect r="28091"/>
          <a:stretch/>
        </p:blipFill>
        <p:spPr>
          <a:xfrm>
            <a:off x="6120480" y="4631048"/>
            <a:ext cx="3106497" cy="2428814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49709"/>
              </p:ext>
            </p:extLst>
          </p:nvPr>
        </p:nvGraphicFramePr>
        <p:xfrm>
          <a:off x="6249674" y="2864744"/>
          <a:ext cx="2905125" cy="176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42879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0345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rgbClr val="4C0009"/>
                </a:solidFill>
              </a:rPr>
              <a:t>Vistas del sistema</a:t>
            </a:r>
            <a:endParaRPr lang="es-CL" dirty="0">
              <a:solidFill>
                <a:srgbClr val="4C0009"/>
              </a:solidFill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53246" y="1905044"/>
            <a:ext cx="250787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Pantalla de selección de </a:t>
            </a:r>
            <a:r>
              <a:rPr lang="es-CL" dirty="0" err="1" smtClean="0"/>
              <a:t>dashboard</a:t>
            </a:r>
            <a:endParaRPr lang="es-C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92" y="1403696"/>
            <a:ext cx="4320000" cy="242881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23184" y="1443453"/>
            <a:ext cx="182260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Inicio y autentificación</a:t>
            </a:r>
          </a:p>
        </p:txBody>
      </p:sp>
      <p:cxnSp>
        <p:nvCxnSpPr>
          <p:cNvPr id="11" name="Conector angular 10"/>
          <p:cNvCxnSpPr>
            <a:stCxn id="16" idx="3"/>
            <a:endCxn id="3" idx="1"/>
          </p:cNvCxnSpPr>
          <p:nvPr/>
        </p:nvCxnSpPr>
        <p:spPr>
          <a:xfrm>
            <a:off x="2045791" y="1766619"/>
            <a:ext cx="907455" cy="461591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962236" y="2848174"/>
            <a:ext cx="250787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Menús de indicadores por área</a:t>
            </a:r>
          </a:p>
        </p:txBody>
      </p:sp>
      <p:cxnSp>
        <p:nvCxnSpPr>
          <p:cNvPr id="24" name="Conector angular 23"/>
          <p:cNvCxnSpPr>
            <a:stCxn id="16" idx="3"/>
            <a:endCxn id="23" idx="1"/>
          </p:cNvCxnSpPr>
          <p:nvPr/>
        </p:nvCxnSpPr>
        <p:spPr>
          <a:xfrm>
            <a:off x="2045791" y="1766619"/>
            <a:ext cx="916445" cy="1404721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962236" y="3631281"/>
            <a:ext cx="250787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Menús para descargar sistema</a:t>
            </a:r>
          </a:p>
        </p:txBody>
      </p:sp>
      <p:cxnSp>
        <p:nvCxnSpPr>
          <p:cNvPr id="26" name="Conector angular 25"/>
          <p:cNvCxnSpPr>
            <a:stCxn id="16" idx="3"/>
            <a:endCxn id="25" idx="1"/>
          </p:cNvCxnSpPr>
          <p:nvPr/>
        </p:nvCxnSpPr>
        <p:spPr>
          <a:xfrm>
            <a:off x="2045791" y="1766619"/>
            <a:ext cx="916445" cy="2187828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2962236" y="4423369"/>
            <a:ext cx="250787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Menús de Administración</a:t>
            </a:r>
          </a:p>
        </p:txBody>
      </p:sp>
      <p:cxnSp>
        <p:nvCxnSpPr>
          <p:cNvPr id="30" name="Conector angular 29"/>
          <p:cNvCxnSpPr>
            <a:stCxn id="16" idx="3"/>
            <a:endCxn id="29" idx="1"/>
          </p:cNvCxnSpPr>
          <p:nvPr/>
        </p:nvCxnSpPr>
        <p:spPr>
          <a:xfrm>
            <a:off x="2045791" y="1766619"/>
            <a:ext cx="916445" cy="2979916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102" y="1414572"/>
            <a:ext cx="4320000" cy="242881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66" y="4298159"/>
            <a:ext cx="4320000" cy="242881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096" y="4298159"/>
            <a:ext cx="4320000" cy="242881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840" y="1295853"/>
            <a:ext cx="4320000" cy="242881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8232" y="2965033"/>
            <a:ext cx="4320000" cy="242881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182" y="4435667"/>
            <a:ext cx="4320000" cy="242881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5535" y="1994555"/>
            <a:ext cx="4320000" cy="242881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2"/>
          <a:srcRect l="-9446" t="-7019" r="9446" b="7019"/>
          <a:stretch/>
        </p:blipFill>
        <p:spPr>
          <a:xfrm>
            <a:off x="5436096" y="4111744"/>
            <a:ext cx="4482188" cy="2520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346" y="4326011"/>
            <a:ext cx="4482188" cy="252000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2914" y="2496724"/>
            <a:ext cx="2880000" cy="161920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2914" y="3850059"/>
            <a:ext cx="2880000" cy="161920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2914" y="5203394"/>
            <a:ext cx="2880000" cy="161920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1967" y="4353598"/>
            <a:ext cx="4320000" cy="24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6222"/>
            <a:ext cx="8229600" cy="801415"/>
          </a:xfrm>
        </p:spPr>
        <p:txBody>
          <a:bodyPr/>
          <a:lstStyle/>
          <a:p>
            <a:r>
              <a:rPr lang="es-CL" dirty="0" err="1" smtClean="0"/>
              <a:t>Dashboard</a:t>
            </a:r>
            <a:r>
              <a:rPr lang="es-CL" dirty="0" smtClean="0"/>
              <a:t> CUECH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81" t="21012" r="25389" b="12850"/>
          <a:stretch/>
        </p:blipFill>
        <p:spPr>
          <a:xfrm>
            <a:off x="450839" y="1786839"/>
            <a:ext cx="8650315" cy="4306457"/>
          </a:xfrm>
          <a:prstGeom prst="rect">
            <a:avLst/>
          </a:prstGeom>
        </p:spPr>
      </p:pic>
      <p:sp>
        <p:nvSpPr>
          <p:cNvPr id="5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5624"/>
            <a:ext cx="8229600" cy="902013"/>
          </a:xfrm>
        </p:spPr>
        <p:txBody>
          <a:bodyPr/>
          <a:lstStyle/>
          <a:p>
            <a:r>
              <a:rPr lang="es-CL" dirty="0" smtClean="0"/>
              <a:t>Desarrollo del </a:t>
            </a:r>
            <a:r>
              <a:rPr lang="es-CL" dirty="0" err="1" smtClean="0"/>
              <a:t>Dashboard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Colaboración Red </a:t>
            </a:r>
            <a:r>
              <a:rPr lang="es-CL" dirty="0" err="1" smtClean="0"/>
              <a:t>UAI</a:t>
            </a:r>
            <a:endParaRPr lang="es-CL" dirty="0" smtClean="0"/>
          </a:p>
          <a:p>
            <a:pPr lvl="1"/>
            <a:r>
              <a:rPr lang="es-CL" sz="2400" dirty="0">
                <a:solidFill>
                  <a:srgbClr val="4C0009"/>
                </a:solidFill>
              </a:rPr>
              <a:t>Universidad </a:t>
            </a:r>
            <a:r>
              <a:rPr lang="es-CL" sz="2400" dirty="0" smtClean="0">
                <a:solidFill>
                  <a:srgbClr val="4C0009"/>
                </a:solidFill>
              </a:rPr>
              <a:t>de La Serena</a:t>
            </a:r>
          </a:p>
          <a:p>
            <a:pPr lvl="1"/>
            <a:r>
              <a:rPr lang="es-CL" sz="2400" dirty="0" smtClean="0">
                <a:solidFill>
                  <a:srgbClr val="4C0009"/>
                </a:solidFill>
              </a:rPr>
              <a:t>Universidad de Playa Ancha</a:t>
            </a:r>
            <a:endParaRPr lang="es-CL" sz="2400" dirty="0">
              <a:solidFill>
                <a:srgbClr val="4C0009"/>
              </a:solidFill>
            </a:endParaRPr>
          </a:p>
          <a:p>
            <a:pPr lvl="1"/>
            <a:r>
              <a:rPr lang="es-CL" sz="2400" dirty="0" smtClean="0">
                <a:solidFill>
                  <a:srgbClr val="4C0009"/>
                </a:solidFill>
              </a:rPr>
              <a:t>Universidad de Chile</a:t>
            </a:r>
          </a:p>
          <a:p>
            <a:pPr lvl="1"/>
            <a:r>
              <a:rPr lang="es-CL" sz="2400" dirty="0" smtClean="0">
                <a:solidFill>
                  <a:srgbClr val="4C0009"/>
                </a:solidFill>
              </a:rPr>
              <a:t>Universidad de Santiago de Chile</a:t>
            </a:r>
          </a:p>
          <a:p>
            <a:pPr lvl="1"/>
            <a:r>
              <a:rPr lang="es-CL" sz="2400" dirty="0" smtClean="0">
                <a:solidFill>
                  <a:srgbClr val="4C0009"/>
                </a:solidFill>
              </a:rPr>
              <a:t>Universidad Tecnológica Metropolitana</a:t>
            </a:r>
          </a:p>
          <a:p>
            <a:pPr lvl="1"/>
            <a:r>
              <a:rPr lang="es-CL" sz="2400" dirty="0" smtClean="0">
                <a:solidFill>
                  <a:srgbClr val="4C0009"/>
                </a:solidFill>
              </a:rPr>
              <a:t>Universidad de La Frontera</a:t>
            </a:r>
          </a:p>
          <a:p>
            <a:r>
              <a:rPr lang="es-CL" dirty="0" smtClean="0"/>
              <a:t>Colaboración externa</a:t>
            </a:r>
          </a:p>
          <a:p>
            <a:pPr lvl="1"/>
            <a:r>
              <a:rPr lang="es-CL" sz="2400" dirty="0" err="1" smtClean="0"/>
              <a:t>INSA</a:t>
            </a:r>
            <a:r>
              <a:rPr lang="es-CL" sz="2400" dirty="0" smtClean="0"/>
              <a:t> – </a:t>
            </a:r>
            <a:r>
              <a:rPr lang="es-CL" sz="2400" dirty="0" err="1" smtClean="0"/>
              <a:t>QlikView</a:t>
            </a:r>
            <a:endParaRPr lang="es-CL" sz="2400" dirty="0" smtClean="0"/>
          </a:p>
          <a:p>
            <a:pPr lvl="1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52156"/>
            <a:ext cx="8229600" cy="1143000"/>
          </a:xfrm>
        </p:spPr>
        <p:txBody>
          <a:bodyPr/>
          <a:lstStyle/>
          <a:p>
            <a:r>
              <a:rPr lang="es-CL" dirty="0" smtClean="0"/>
              <a:t>Acceso al sistema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hlinkClick r:id="rId3"/>
              </a:rPr>
              <a:t>http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datos.uestatales.usach.cl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A futuro en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hlinkClick r:id="rId4"/>
              </a:rPr>
              <a:t>http</a:t>
            </a:r>
            <a:r>
              <a:rPr lang="es-CL" dirty="0">
                <a:hlinkClick r:id="rId4"/>
              </a:rPr>
              <a:t>://www.uestatales.cl/cue</a:t>
            </a:r>
            <a:r>
              <a:rPr lang="es-CL" dirty="0" smtClean="0">
                <a:hlinkClick r:id="rId4"/>
              </a:rPr>
              <a:t>/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 rotWithShape="1">
          <a:blip r:embed="rId6"/>
          <a:srcRect l="1415" t="12959" r="10553" b="5912"/>
          <a:stretch/>
        </p:blipFill>
        <p:spPr>
          <a:xfrm>
            <a:off x="0" y="1895156"/>
            <a:ext cx="8960287" cy="46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265" y="552429"/>
            <a:ext cx="8229600" cy="1143000"/>
          </a:xfrm>
        </p:spPr>
        <p:txBody>
          <a:bodyPr/>
          <a:lstStyle/>
          <a:p>
            <a:r>
              <a:rPr lang="es-CL" dirty="0" smtClean="0"/>
              <a:t>Proyecciones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7665" cy="5257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CL" dirty="0"/>
              <a:t>Mayo 2018: Ampliación de fuentes de información por medio de protocolos institucionales</a:t>
            </a:r>
            <a:r>
              <a:rPr lang="es-CL" dirty="0" smtClean="0"/>
              <a:t>. (</a:t>
            </a:r>
            <a:r>
              <a:rPr lang="es-CL" dirty="0" err="1" smtClean="0"/>
              <a:t>SUA</a:t>
            </a:r>
            <a:r>
              <a:rPr lang="es-CL" dirty="0" smtClean="0"/>
              <a:t>, CONICYT, CNA, SIES)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Junio </a:t>
            </a:r>
            <a:r>
              <a:rPr lang="es-CL" dirty="0"/>
              <a:t>2018: Incorporación de formularios online para cuantificar variables y proporcionar respuestas conjuntas oportunas y mayor coordinación </a:t>
            </a:r>
            <a:r>
              <a:rPr lang="es-CL" dirty="0" smtClean="0"/>
              <a:t>al sistema. (Deciles, Gratuidad y otras variables e índices de interés CUECH)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Agosto 2018: Aumento de la interactividad en la plataforma por medio de uso más intensivo de aplicaciones BI. (Incluyendo resultados de informes relevantes para el CUECH)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Octubre 2018: Cuantificación de indicadores de Investigación, Vinculación con el Medio, Procesos de Aprendizaje de acuerdo a necesidades inter-redes.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Diciembre 2018: Incorporación de indicadores relevantes de sistemas de educación superior internacionales.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Capacitación en análisis y diseño de cuadros de mando, con indicadores relevantes para el aseguramiento de la calidad de las Instituciones. (Jornadas, Talleres y pasantías)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3"/>
            <a:ext cx="21653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370974" y="177071"/>
            <a:ext cx="50651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solidFill>
            <a:srgbClr val="4C00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94521"/>
            <a:ext cx="7772400" cy="1705930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Base de Datos de las Universidades del Estado de Chile</a:t>
            </a:r>
            <a:r>
              <a:rPr lang="es-CL" sz="3200" dirty="0" smtClean="0">
                <a:solidFill>
                  <a:schemeClr val="bg1"/>
                </a:solidFill>
              </a:rPr>
              <a:t/>
            </a:r>
            <a:br>
              <a:rPr lang="es-CL" sz="3200" dirty="0" smtClean="0">
                <a:solidFill>
                  <a:schemeClr val="bg1"/>
                </a:solidFill>
              </a:rPr>
            </a:b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4149080"/>
            <a:ext cx="8280920" cy="982960"/>
          </a:xfrm>
        </p:spPr>
        <p:txBody>
          <a:bodyPr>
            <a:no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RED DE UNIDADES DE ANÁLISIS INSTITUCIONAL 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DE LAS UNIVERSIDADES ESTATALES DE CHILE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DBrzovic\Google Drive\DOCUMENTOS PC\IMAGENES\Institucional\cu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44" y="174140"/>
            <a:ext cx="3697912" cy="9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91680" y="1219797"/>
            <a:ext cx="57606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RED DE UNIDADES DE ANÁLISIS INSTITUCIONAL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8" y="6040421"/>
            <a:ext cx="6588224" cy="7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4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presentaciones-Red-UAI-CUECh-2017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Plantilla-presentaciones-Red-UAI-CUECh-2017 (1)</Template>
  <TotalTime>1688</TotalTime>
  <Words>445</Words>
  <Application>Microsoft Office PowerPoint</Application>
  <PresentationFormat>Presentación en pantalla (4:3)</PresentationFormat>
  <Paragraphs>74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Plantilla-presentaciones-Red-UAI-CUECh-2017 (1)</vt:lpstr>
      <vt:lpstr>Base de Datos de las Universidades del Estado de Chile </vt:lpstr>
      <vt:lpstr>Objetivos</vt:lpstr>
      <vt:lpstr>Recorrido de un año de trabajo</vt:lpstr>
      <vt:lpstr>Vistas del sistema</vt:lpstr>
      <vt:lpstr>Dashboard CUECH</vt:lpstr>
      <vt:lpstr>Desarrollo del Dashboard</vt:lpstr>
      <vt:lpstr>Acceso al sistema</vt:lpstr>
      <vt:lpstr>Proyecciones</vt:lpstr>
      <vt:lpstr>Base de Datos de las Universidades del Estado de Chile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Ivette</dc:creator>
  <cp:lastModifiedBy>Jorge Lopez Bazaes</cp:lastModifiedBy>
  <cp:revision>133</cp:revision>
  <dcterms:created xsi:type="dcterms:W3CDTF">2017-05-23T19:46:11Z</dcterms:created>
  <dcterms:modified xsi:type="dcterms:W3CDTF">2017-12-06T14:47:45Z</dcterms:modified>
</cp:coreProperties>
</file>