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AE8A5-BB5C-4B06-BC4D-8CBBB4BA48A6}" type="datetimeFigureOut">
              <a:rPr lang="es-CL" smtClean="0"/>
              <a:t>18-12-2015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162BC-4CC1-4D53-A21C-B9C18F6DA06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742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-142875" y="0"/>
            <a:ext cx="9286875" cy="6858000"/>
            <a:chOff x="463800" y="720567"/>
            <a:chExt cx="8586819" cy="5764334"/>
          </a:xfrm>
        </p:grpSpPr>
        <p:sp>
          <p:nvSpPr>
            <p:cNvPr id="3" name="Rectangle 15"/>
            <p:cNvSpPr/>
            <p:nvPr/>
          </p:nvSpPr>
          <p:spPr>
            <a:xfrm>
              <a:off x="1322482" y="5944495"/>
              <a:ext cx="7728137" cy="5404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  <p:sp>
          <p:nvSpPr>
            <p:cNvPr id="4" name="Rectangle 14"/>
            <p:cNvSpPr/>
            <p:nvPr/>
          </p:nvSpPr>
          <p:spPr bwMode="auto">
            <a:xfrm>
              <a:off x="595905" y="720567"/>
              <a:ext cx="594473" cy="576433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  <p:sp>
          <p:nvSpPr>
            <p:cNvPr id="5" name="Rectangle 12"/>
            <p:cNvSpPr/>
            <p:nvPr/>
          </p:nvSpPr>
          <p:spPr>
            <a:xfrm>
              <a:off x="463800" y="5644269"/>
              <a:ext cx="924734" cy="840632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</p:grpSp>
      <p:pic>
        <p:nvPicPr>
          <p:cNvPr id="6" name="Picture 13" descr="FINAL"/>
          <p:cNvPicPr>
            <a:picLocks noChangeAspect="1" noChangeArrowheads="1"/>
          </p:cNvPicPr>
          <p:nvPr userDrawn="1"/>
        </p:nvPicPr>
        <p:blipFill>
          <a:blip r:embed="rId2">
            <a:lum bright="-2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35650"/>
            <a:ext cx="20002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8454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-142875" y="0"/>
            <a:ext cx="9286875" cy="6858000"/>
            <a:chOff x="463800" y="720567"/>
            <a:chExt cx="8586819" cy="5764334"/>
          </a:xfrm>
        </p:grpSpPr>
        <p:sp>
          <p:nvSpPr>
            <p:cNvPr id="3" name="Rectangle 15"/>
            <p:cNvSpPr/>
            <p:nvPr/>
          </p:nvSpPr>
          <p:spPr>
            <a:xfrm>
              <a:off x="1322482" y="5944495"/>
              <a:ext cx="7728137" cy="5404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  <p:sp>
          <p:nvSpPr>
            <p:cNvPr id="4" name="Rectangle 14"/>
            <p:cNvSpPr/>
            <p:nvPr/>
          </p:nvSpPr>
          <p:spPr bwMode="auto">
            <a:xfrm>
              <a:off x="595905" y="720567"/>
              <a:ext cx="594473" cy="576433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  <p:sp>
          <p:nvSpPr>
            <p:cNvPr id="5" name="Rectangle 12"/>
            <p:cNvSpPr/>
            <p:nvPr/>
          </p:nvSpPr>
          <p:spPr>
            <a:xfrm>
              <a:off x="463800" y="5644269"/>
              <a:ext cx="924734" cy="840632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</p:grpSp>
      <p:pic>
        <p:nvPicPr>
          <p:cNvPr id="6" name="Picture 13" descr="FINAL"/>
          <p:cNvPicPr>
            <a:picLocks noChangeAspect="1" noChangeArrowheads="1"/>
          </p:cNvPicPr>
          <p:nvPr userDrawn="1"/>
        </p:nvPicPr>
        <p:blipFill>
          <a:blip r:embed="rId2">
            <a:lum bright="-2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35650"/>
            <a:ext cx="20002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8454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-142875" y="0"/>
            <a:ext cx="9286875" cy="6858000"/>
            <a:chOff x="463800" y="720567"/>
            <a:chExt cx="8586819" cy="5764334"/>
          </a:xfrm>
        </p:grpSpPr>
        <p:sp>
          <p:nvSpPr>
            <p:cNvPr id="3" name="Rectangle 15"/>
            <p:cNvSpPr/>
            <p:nvPr/>
          </p:nvSpPr>
          <p:spPr>
            <a:xfrm>
              <a:off x="1322482" y="5944495"/>
              <a:ext cx="7728137" cy="5404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  <p:sp>
          <p:nvSpPr>
            <p:cNvPr id="4" name="Rectangle 14"/>
            <p:cNvSpPr/>
            <p:nvPr/>
          </p:nvSpPr>
          <p:spPr bwMode="auto">
            <a:xfrm>
              <a:off x="595905" y="720567"/>
              <a:ext cx="594473" cy="576433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  <p:sp>
          <p:nvSpPr>
            <p:cNvPr id="5" name="Rectangle 12"/>
            <p:cNvSpPr/>
            <p:nvPr/>
          </p:nvSpPr>
          <p:spPr>
            <a:xfrm>
              <a:off x="463800" y="5644269"/>
              <a:ext cx="924734" cy="840632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</p:grpSp>
      <p:pic>
        <p:nvPicPr>
          <p:cNvPr id="6" name="Picture 13" descr="FINAL"/>
          <p:cNvPicPr>
            <a:picLocks noChangeAspect="1" noChangeArrowheads="1"/>
          </p:cNvPicPr>
          <p:nvPr userDrawn="1"/>
        </p:nvPicPr>
        <p:blipFill>
          <a:blip r:embed="rId2">
            <a:lum bright="-2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35650"/>
            <a:ext cx="20002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8454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-571480"/>
            <a:chExt cx="9144000" cy="7429480"/>
          </a:xfrm>
        </p:grpSpPr>
        <p:sp>
          <p:nvSpPr>
            <p:cNvPr id="4" name="Rectangle 6"/>
            <p:cNvSpPr/>
            <p:nvPr/>
          </p:nvSpPr>
          <p:spPr>
            <a:xfrm>
              <a:off x="0" y="-571480"/>
              <a:ext cx="1757363" cy="742948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  <p:sp>
          <p:nvSpPr>
            <p:cNvPr id="5" name="Rectangle 7"/>
            <p:cNvSpPr/>
            <p:nvPr/>
          </p:nvSpPr>
          <p:spPr>
            <a:xfrm>
              <a:off x="0" y="2513818"/>
              <a:ext cx="1828800" cy="1829853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  <p:sp>
          <p:nvSpPr>
            <p:cNvPr id="6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025" y="6556375"/>
            <a:ext cx="16732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EC015-BF32-446B-B0C7-1A046B512AAB}" type="datetimeFigureOut">
              <a:rPr lang="es-CL"/>
              <a:pPr>
                <a:defRPr/>
              </a:pPr>
              <a:t>18-12-2015</a:t>
            </a:fld>
            <a:endParaRPr lang="es-C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300" y="6556375"/>
            <a:ext cx="16732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275" y="6556375"/>
            <a:ext cx="762000" cy="228600"/>
          </a:xfrm>
        </p:spPr>
        <p:txBody>
          <a:bodyPr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A194CDAE-F9F0-47D8-9EEE-14E41C697BE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9599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18/12/2015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ChangeArrowheads="1"/>
          </p:cNvSpPr>
          <p:nvPr/>
        </p:nvSpPr>
        <p:spPr bwMode="auto">
          <a:xfrm>
            <a:off x="0" y="0"/>
            <a:ext cx="9144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s-ES" altLang="es-CL"/>
          </a:p>
        </p:txBody>
      </p:sp>
      <p:sp>
        <p:nvSpPr>
          <p:cNvPr id="5" name="4 CuadroTexto"/>
          <p:cNvSpPr txBox="1"/>
          <p:nvPr/>
        </p:nvSpPr>
        <p:spPr>
          <a:xfrm>
            <a:off x="755650" y="1125538"/>
            <a:ext cx="6624638" cy="4246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CL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Departamento de Matemática y Estadística:</a:t>
            </a:r>
          </a:p>
          <a:p>
            <a:pPr>
              <a:lnSpc>
                <a:spcPct val="150000"/>
              </a:lnSpc>
              <a:defRPr/>
            </a:pPr>
            <a:endParaRPr lang="es-CL" sz="1800" dirty="0"/>
          </a:p>
          <a:p>
            <a:pPr>
              <a:lnSpc>
                <a:spcPct val="150000"/>
              </a:lnSpc>
              <a:defRPr/>
            </a:pPr>
            <a:r>
              <a:rPr lang="es-CL" sz="1800" b="1" dirty="0"/>
              <a:t>1. Educación y Didáctica de la matemática: </a:t>
            </a:r>
          </a:p>
          <a:p>
            <a:pPr marL="358775" indent="-358775">
              <a:lnSpc>
                <a:spcPct val="150000"/>
              </a:lnSpc>
              <a:defRPr/>
            </a:pPr>
            <a:r>
              <a:rPr lang="es-CL" sz="1800" dirty="0"/>
              <a:t>      </a:t>
            </a:r>
            <a:r>
              <a:rPr lang="es-CL" sz="1800" dirty="0" err="1"/>
              <a:t>Dra</a:t>
            </a:r>
            <a:r>
              <a:rPr lang="es-CL" sz="1800" dirty="0"/>
              <a:t> Isabel Maturana – Dr. Carlos Silva</a:t>
            </a:r>
          </a:p>
          <a:p>
            <a:pPr>
              <a:lnSpc>
                <a:spcPct val="150000"/>
              </a:lnSpc>
              <a:defRPr/>
            </a:pPr>
            <a:r>
              <a:rPr lang="es-CL" sz="1800" b="1" dirty="0"/>
              <a:t>2. Modelos cuantitativos y matemática discreta</a:t>
            </a:r>
            <a:r>
              <a:rPr lang="es-CL" sz="1800" dirty="0"/>
              <a:t>: </a:t>
            </a:r>
          </a:p>
          <a:p>
            <a:pPr>
              <a:lnSpc>
                <a:spcPct val="150000"/>
              </a:lnSpc>
              <a:defRPr/>
            </a:pPr>
            <a:r>
              <a:rPr lang="es-CL" sz="1800" dirty="0"/>
              <a:t>      Dr. José González - </a:t>
            </a:r>
            <a:r>
              <a:rPr lang="es-CL" sz="1800" dirty="0" err="1"/>
              <a:t>Mg.</a:t>
            </a:r>
            <a:r>
              <a:rPr lang="es-CL" sz="1800" dirty="0"/>
              <a:t>  Eduardo Montenegro </a:t>
            </a:r>
          </a:p>
          <a:p>
            <a:pPr marL="173038" indent="-173038">
              <a:lnSpc>
                <a:spcPct val="150000"/>
              </a:lnSpc>
              <a:defRPr/>
            </a:pPr>
            <a:r>
              <a:rPr lang="es-CL" sz="1800" b="1" dirty="0"/>
              <a:t>3. </a:t>
            </a:r>
            <a:r>
              <a:rPr lang="es-CL" sz="1800" b="1" dirty="0" err="1">
                <a:solidFill>
                  <a:srgbClr val="FF0000"/>
                </a:solidFill>
              </a:rPr>
              <a:t>Modelamientos</a:t>
            </a:r>
            <a:r>
              <a:rPr lang="es-CL" sz="1800" b="1" dirty="0">
                <a:solidFill>
                  <a:srgbClr val="FF0000"/>
                </a:solidFill>
              </a:rPr>
              <a:t> estocástico: </a:t>
            </a:r>
            <a:r>
              <a:rPr lang="es-CL" sz="1800" dirty="0">
                <a:solidFill>
                  <a:srgbClr val="FF0000"/>
                </a:solidFill>
              </a:rPr>
              <a:t>(*Nueva Línea)</a:t>
            </a:r>
            <a:endParaRPr lang="es-CL" sz="1800" b="1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50000"/>
              </a:lnSpc>
              <a:defRPr/>
            </a:pPr>
            <a:r>
              <a:rPr lang="es-CL" sz="1800" b="1" dirty="0">
                <a:solidFill>
                  <a:srgbClr val="FF0000"/>
                </a:solidFill>
              </a:rPr>
              <a:t>      </a:t>
            </a:r>
            <a:r>
              <a:rPr lang="es-CL" sz="1800" dirty="0"/>
              <a:t>Dr. Mauricio Tejo</a:t>
            </a:r>
          </a:p>
          <a:p>
            <a:pPr>
              <a:lnSpc>
                <a:spcPct val="150000"/>
              </a:lnSpc>
              <a:defRPr/>
            </a:pPr>
            <a:r>
              <a:rPr lang="es-CL" sz="1800" b="1" dirty="0"/>
              <a:t>4. </a:t>
            </a:r>
            <a:r>
              <a:rPr lang="es-CL" sz="1800" b="1" dirty="0">
                <a:solidFill>
                  <a:srgbClr val="FF0000"/>
                </a:solidFill>
              </a:rPr>
              <a:t>Robótica  e informática </a:t>
            </a:r>
            <a:r>
              <a:rPr lang="es-CL" sz="1800" dirty="0">
                <a:solidFill>
                  <a:srgbClr val="FF0000"/>
                </a:solidFill>
              </a:rPr>
              <a:t>(*Nueva Línea)</a:t>
            </a:r>
          </a:p>
          <a:p>
            <a:pPr>
              <a:lnSpc>
                <a:spcPct val="150000"/>
              </a:lnSpc>
              <a:defRPr/>
            </a:pPr>
            <a:r>
              <a:rPr lang="es-CL" sz="1800" dirty="0"/>
              <a:t>     Mg Juan Carlos Medina – Dr. Oscar Caneo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195736" y="200024"/>
            <a:ext cx="67865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CL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Líneas de Investigación por Departamento</a:t>
            </a:r>
          </a:p>
        </p:txBody>
      </p:sp>
      <p:sp>
        <p:nvSpPr>
          <p:cNvPr id="11269" name="8 CuadroTexto"/>
          <p:cNvSpPr txBox="1">
            <a:spLocks noChangeArrowheads="1"/>
          </p:cNvSpPr>
          <p:nvPr/>
        </p:nvSpPr>
        <p:spPr bwMode="auto">
          <a:xfrm>
            <a:off x="2987675" y="5589588"/>
            <a:ext cx="4679950" cy="5842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600" b="1" dirty="0"/>
              <a:t>Laboratorio Decretado:</a:t>
            </a:r>
          </a:p>
          <a:p>
            <a:pPr eaLnBrk="1" hangingPunct="1"/>
            <a:r>
              <a:rPr lang="es-CL" altLang="es-CL" sz="1600" b="1" dirty="0"/>
              <a:t>Laboratorio de Investigación </a:t>
            </a:r>
            <a:r>
              <a:rPr lang="es-CL" altLang="es-CL" sz="1600" b="1" dirty="0" err="1"/>
              <a:t>Lab</a:t>
            </a:r>
            <a:r>
              <a:rPr lang="es-CL" altLang="es-CL" sz="1600" b="1" dirty="0"/>
              <a:t>[e]Sam</a:t>
            </a:r>
          </a:p>
        </p:txBody>
      </p:sp>
    </p:spTree>
    <p:extLst>
      <p:ext uri="{BB962C8B-B14F-4D97-AF65-F5344CB8AC3E}">
        <p14:creationId xmlns:p14="http://schemas.microsoft.com/office/powerpoint/2010/main" val="1680579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ChangeArrowheads="1"/>
          </p:cNvSpPr>
          <p:nvPr/>
        </p:nvSpPr>
        <p:spPr bwMode="auto">
          <a:xfrm>
            <a:off x="0" y="0"/>
            <a:ext cx="9144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s-ES" altLang="es-CL"/>
          </a:p>
        </p:txBody>
      </p:sp>
      <p:sp>
        <p:nvSpPr>
          <p:cNvPr id="12291" name="5 CuadroTexto"/>
          <p:cNvSpPr txBox="1">
            <a:spLocks noChangeArrowheads="1"/>
          </p:cNvSpPr>
          <p:nvPr/>
        </p:nvSpPr>
        <p:spPr bwMode="auto">
          <a:xfrm>
            <a:off x="785813" y="1071563"/>
            <a:ext cx="8215312" cy="4586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2000" b="1" u="sng" dirty="0"/>
              <a:t>Departamento de Biología:</a:t>
            </a:r>
          </a:p>
          <a:p>
            <a:pPr eaLnBrk="1" hangingPunct="1"/>
            <a:endParaRPr lang="es-CL" altLang="es-CL" sz="1600" dirty="0"/>
          </a:p>
          <a:p>
            <a:pPr eaLnBrk="1" hangingPunct="1">
              <a:lnSpc>
                <a:spcPct val="150000"/>
              </a:lnSpc>
            </a:pPr>
            <a:r>
              <a:rPr lang="es-ES" altLang="es-CL" sz="1600" b="1" dirty="0"/>
              <a:t>1. Biología del Comportamiento de Himenópteros:     </a:t>
            </a:r>
            <a:r>
              <a:rPr lang="es-ES" altLang="es-CL" sz="1600" dirty="0"/>
              <a:t>Mg. Elizabeth </a:t>
            </a:r>
            <a:r>
              <a:rPr lang="es-ES" altLang="es-CL" sz="1600" dirty="0" err="1"/>
              <a:t>Chiappa</a:t>
            </a:r>
            <a:r>
              <a:rPr lang="es-ES" altLang="es-CL" sz="1600" dirty="0"/>
              <a:t> T.</a:t>
            </a:r>
            <a:endParaRPr lang="es-CL" altLang="es-CL" sz="1600" dirty="0"/>
          </a:p>
          <a:p>
            <a:pPr eaLnBrk="1" hangingPunct="1">
              <a:lnSpc>
                <a:spcPct val="150000"/>
              </a:lnSpc>
            </a:pPr>
            <a:r>
              <a:rPr lang="es-ES" altLang="es-CL" sz="1600" b="1" dirty="0"/>
              <a:t>2. Neurociencia y Aprendizaje                                        </a:t>
            </a:r>
            <a:r>
              <a:rPr lang="es-ES" altLang="es-CL" sz="1600" dirty="0"/>
              <a:t>Dr.  Mauricio Valenzuela.</a:t>
            </a:r>
            <a:endParaRPr lang="es-CL" altLang="es-CL" sz="1600" dirty="0"/>
          </a:p>
          <a:p>
            <a:pPr eaLnBrk="1" hangingPunct="1">
              <a:lnSpc>
                <a:spcPct val="150000"/>
              </a:lnSpc>
            </a:pPr>
            <a:r>
              <a:rPr lang="es-ES" altLang="es-CL" sz="1600" b="1" dirty="0"/>
              <a:t>3. Osteología Humana y comparada                              </a:t>
            </a:r>
            <a:r>
              <a:rPr lang="es-ES" altLang="es-CL" sz="1600" dirty="0"/>
              <a:t>Dr. Mauricio Villarroel</a:t>
            </a:r>
            <a:endParaRPr lang="es-CL" altLang="es-CL" sz="1600" dirty="0"/>
          </a:p>
          <a:p>
            <a:pPr eaLnBrk="1" hangingPunct="1">
              <a:lnSpc>
                <a:spcPct val="150000"/>
              </a:lnSpc>
            </a:pPr>
            <a:r>
              <a:rPr lang="es-ES" altLang="es-CL" sz="1600" b="1" dirty="0"/>
              <a:t>4. Bioingeniería y criología                                             </a:t>
            </a:r>
            <a:r>
              <a:rPr lang="es-ES" altLang="es-CL" sz="1600" dirty="0"/>
              <a:t>Dr. Sergio Tapia</a:t>
            </a:r>
            <a:endParaRPr lang="es-CL" altLang="es-CL" sz="1600" dirty="0"/>
          </a:p>
          <a:p>
            <a:pPr eaLnBrk="1" hangingPunct="1">
              <a:lnSpc>
                <a:spcPct val="150000"/>
              </a:lnSpc>
            </a:pPr>
            <a:r>
              <a:rPr lang="es-ES" altLang="es-CL" sz="1600" b="1" dirty="0"/>
              <a:t>5. </a:t>
            </a:r>
            <a:r>
              <a:rPr lang="es-ES" altLang="es-CL" sz="1600" b="1" dirty="0" err="1"/>
              <a:t>Eto-Ecogenética</a:t>
            </a:r>
            <a:r>
              <a:rPr lang="es-ES" altLang="es-CL" sz="1600" b="1" dirty="0"/>
              <a:t> de Drosophila                                  </a:t>
            </a:r>
            <a:r>
              <a:rPr lang="es-ES" altLang="es-CL" sz="1600" dirty="0"/>
              <a:t>Mg. María Cristina Medina</a:t>
            </a:r>
            <a:endParaRPr lang="es-CL" altLang="es-CL" sz="1600" dirty="0"/>
          </a:p>
          <a:p>
            <a:pPr eaLnBrk="1" hangingPunct="1">
              <a:lnSpc>
                <a:spcPct val="150000"/>
              </a:lnSpc>
            </a:pPr>
            <a:r>
              <a:rPr lang="es-ES" altLang="es-CL" sz="1600" b="1" dirty="0"/>
              <a:t>6. Ecología y Comportamiento </a:t>
            </a:r>
            <a:r>
              <a:rPr lang="es-ES" altLang="es-CL" sz="1600" b="1" dirty="0" err="1"/>
              <a:t>bioacústico</a:t>
            </a:r>
            <a:r>
              <a:rPr lang="es-ES" altLang="es-CL" sz="1600" b="1" dirty="0"/>
              <a:t>  de Aves   </a:t>
            </a:r>
            <a:r>
              <a:rPr lang="es-ES" altLang="es-CL" sz="1600" dirty="0"/>
              <a:t>Dr. Guillermo Riveros</a:t>
            </a:r>
            <a:endParaRPr lang="es-CL" altLang="es-CL" sz="1600" dirty="0"/>
          </a:p>
          <a:p>
            <a:pPr eaLnBrk="1" hangingPunct="1">
              <a:lnSpc>
                <a:spcPct val="150000"/>
              </a:lnSpc>
            </a:pPr>
            <a:r>
              <a:rPr lang="es-ES" altLang="es-CL" sz="1600" b="1" dirty="0"/>
              <a:t>7. Sociología Vegetal                                                        </a:t>
            </a:r>
            <a:r>
              <a:rPr lang="es-ES" altLang="es-CL" sz="1600" dirty="0"/>
              <a:t>Rodrigo Villaseñor</a:t>
            </a:r>
            <a:endParaRPr lang="es-CL" altLang="es-CL" sz="1600" dirty="0"/>
          </a:p>
          <a:p>
            <a:pPr eaLnBrk="1" hangingPunct="1">
              <a:lnSpc>
                <a:spcPct val="150000"/>
              </a:lnSpc>
            </a:pPr>
            <a:r>
              <a:rPr lang="es-ES" altLang="es-CL" sz="1600" b="1" dirty="0"/>
              <a:t>8. Ecología Microbiana                                                     </a:t>
            </a:r>
            <a:r>
              <a:rPr lang="es-ES" altLang="es-CL" sz="1600" dirty="0"/>
              <a:t>Dra. Verónica Molina</a:t>
            </a:r>
          </a:p>
          <a:p>
            <a:pPr eaLnBrk="1" hangingPunct="1">
              <a:lnSpc>
                <a:spcPct val="150000"/>
              </a:lnSpc>
            </a:pPr>
            <a:r>
              <a:rPr lang="es-ES" altLang="es-CL" sz="1600" b="1" dirty="0"/>
              <a:t>9. </a:t>
            </a:r>
            <a:r>
              <a:rPr lang="es-ES" altLang="es-CL" sz="1600" b="1" dirty="0" err="1">
                <a:solidFill>
                  <a:srgbClr val="FF0000"/>
                </a:solidFill>
              </a:rPr>
              <a:t>Protoptasis</a:t>
            </a:r>
            <a:r>
              <a:rPr lang="es-ES" altLang="es-CL" sz="1600" b="1" dirty="0">
                <a:solidFill>
                  <a:srgbClr val="FF0000"/>
                </a:solidFill>
              </a:rPr>
              <a:t>   sinápticas </a:t>
            </a:r>
            <a:r>
              <a:rPr lang="es-ES" altLang="es-CL" sz="1600" dirty="0">
                <a:solidFill>
                  <a:srgbClr val="FF0000"/>
                </a:solidFill>
              </a:rPr>
              <a:t>(*Nueva   línea)                     </a:t>
            </a:r>
            <a:r>
              <a:rPr lang="es-ES" altLang="es-CL" sz="1600" dirty="0"/>
              <a:t>Dr. Iván Alfaro</a:t>
            </a:r>
            <a:endParaRPr lang="es-CL" altLang="es-CL" sz="1600" dirty="0"/>
          </a:p>
          <a:p>
            <a:pPr eaLnBrk="1" hangingPunct="1">
              <a:lnSpc>
                <a:spcPct val="150000"/>
              </a:lnSpc>
            </a:pPr>
            <a:endParaRPr lang="es-CL" altLang="es-CL" sz="1600" dirty="0"/>
          </a:p>
          <a:p>
            <a:pPr eaLnBrk="1" hangingPunct="1"/>
            <a:endParaRPr lang="es-CL" altLang="es-CL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143125" y="142875"/>
            <a:ext cx="678656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s-CL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Líneas de Investigación por Departamento</a:t>
            </a:r>
          </a:p>
        </p:txBody>
      </p:sp>
      <p:sp>
        <p:nvSpPr>
          <p:cNvPr id="12293" name="8 CuadroTexto"/>
          <p:cNvSpPr txBox="1">
            <a:spLocks noChangeArrowheads="1"/>
          </p:cNvSpPr>
          <p:nvPr/>
        </p:nvSpPr>
        <p:spPr bwMode="auto">
          <a:xfrm>
            <a:off x="1500188" y="5500688"/>
            <a:ext cx="7104260" cy="584775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600" dirty="0"/>
              <a:t>Laboratorio Decretado:</a:t>
            </a:r>
          </a:p>
          <a:p>
            <a:pPr eaLnBrk="1" hangingPunct="1"/>
            <a:r>
              <a:rPr lang="es-CL" altLang="es-CL" sz="1600" dirty="0"/>
              <a:t>Observatorio de Ecología Microbiana (OEM)</a:t>
            </a:r>
          </a:p>
        </p:txBody>
      </p:sp>
    </p:spTree>
    <p:extLst>
      <p:ext uri="{BB962C8B-B14F-4D97-AF65-F5344CB8AC3E}">
        <p14:creationId xmlns:p14="http://schemas.microsoft.com/office/powerpoint/2010/main" val="2879520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ChangeArrowheads="1"/>
          </p:cNvSpPr>
          <p:nvPr/>
        </p:nvSpPr>
        <p:spPr bwMode="auto">
          <a:xfrm>
            <a:off x="0" y="0"/>
            <a:ext cx="9144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s-ES" altLang="es-CL"/>
          </a:p>
        </p:txBody>
      </p:sp>
      <p:sp>
        <p:nvSpPr>
          <p:cNvPr id="7" name="6 CuadroTexto"/>
          <p:cNvSpPr txBox="1"/>
          <p:nvPr/>
        </p:nvSpPr>
        <p:spPr>
          <a:xfrm>
            <a:off x="1071563" y="785813"/>
            <a:ext cx="7358062" cy="4570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s-CL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Departamento de Química:</a:t>
            </a:r>
          </a:p>
          <a:p>
            <a:pPr>
              <a:lnSpc>
                <a:spcPct val="150000"/>
              </a:lnSpc>
              <a:defRPr/>
            </a:pPr>
            <a:endParaRPr lang="es-CL" sz="1600" dirty="0"/>
          </a:p>
          <a:p>
            <a:pPr marL="173038" indent="-173038">
              <a:lnSpc>
                <a:spcPct val="150000"/>
              </a:lnSpc>
              <a:buFontTx/>
              <a:buAutoNum type="arabicPeriod"/>
              <a:defRPr/>
            </a:pPr>
            <a:r>
              <a:rPr lang="es-CL" sz="1600" b="1" dirty="0"/>
              <a:t> </a:t>
            </a:r>
            <a:r>
              <a:rPr lang="es-CL" sz="1600" b="1" dirty="0" err="1"/>
              <a:t>Espectroscopía</a:t>
            </a:r>
            <a:r>
              <a:rPr lang="es-CL" sz="1600" b="1" dirty="0"/>
              <a:t> Atómica y Molecular:</a:t>
            </a:r>
            <a:r>
              <a:rPr lang="es-CL" sz="1600" dirty="0"/>
              <a:t> </a:t>
            </a:r>
          </a:p>
          <a:p>
            <a:pPr marL="342900" indent="-342900">
              <a:lnSpc>
                <a:spcPct val="150000"/>
              </a:lnSpc>
              <a:defRPr/>
            </a:pPr>
            <a:r>
              <a:rPr lang="es-CL" sz="1600" dirty="0"/>
              <a:t>    Dr. Guillermo Díaz F. </a:t>
            </a:r>
          </a:p>
          <a:p>
            <a:pPr>
              <a:lnSpc>
                <a:spcPct val="150000"/>
              </a:lnSpc>
              <a:defRPr/>
            </a:pPr>
            <a:r>
              <a:rPr lang="es-CL" sz="1600" b="1" dirty="0"/>
              <a:t>2. Síntesis Inorgánica: </a:t>
            </a:r>
          </a:p>
          <a:p>
            <a:pPr marL="358775" indent="-358775">
              <a:lnSpc>
                <a:spcPct val="150000"/>
              </a:lnSpc>
              <a:defRPr/>
            </a:pPr>
            <a:r>
              <a:rPr lang="es-CL" sz="1600" dirty="0"/>
              <a:t>   </a:t>
            </a:r>
            <a:r>
              <a:rPr lang="es-CL" sz="1600" dirty="0" err="1"/>
              <a:t>Mg.</a:t>
            </a:r>
            <a:r>
              <a:rPr lang="es-CL" sz="1600" dirty="0"/>
              <a:t> Sergio Zamorano</a:t>
            </a:r>
          </a:p>
          <a:p>
            <a:pPr>
              <a:lnSpc>
                <a:spcPct val="150000"/>
              </a:lnSpc>
              <a:defRPr/>
            </a:pPr>
            <a:r>
              <a:rPr lang="es-CL" sz="1600" b="1" dirty="0"/>
              <a:t>3. Síntesis Orgánica y Productos Naturales</a:t>
            </a:r>
            <a:r>
              <a:rPr lang="es-CL" sz="1600" dirty="0"/>
              <a:t>: </a:t>
            </a:r>
          </a:p>
          <a:p>
            <a:pPr>
              <a:lnSpc>
                <a:spcPct val="150000"/>
              </a:lnSpc>
              <a:defRPr/>
            </a:pPr>
            <a:r>
              <a:rPr lang="es-CL" sz="1600" dirty="0"/>
              <a:t>      Dr. Alejandro Madrid</a:t>
            </a:r>
          </a:p>
          <a:p>
            <a:pPr>
              <a:lnSpc>
                <a:spcPct val="150000"/>
              </a:lnSpc>
              <a:defRPr/>
            </a:pPr>
            <a:r>
              <a:rPr lang="es-CL" sz="1600" b="1" dirty="0"/>
              <a:t>4. </a:t>
            </a:r>
            <a:r>
              <a:rPr lang="es-CL" sz="1600" b="1" dirty="0">
                <a:solidFill>
                  <a:srgbClr val="FF0000"/>
                </a:solidFill>
              </a:rPr>
              <a:t>Química Ambiental </a:t>
            </a:r>
            <a:r>
              <a:rPr lang="es-CL" sz="1600" dirty="0">
                <a:solidFill>
                  <a:srgbClr val="FF0000"/>
                </a:solidFill>
              </a:rPr>
              <a:t>*(Nueva línea)</a:t>
            </a:r>
          </a:p>
          <a:p>
            <a:pPr>
              <a:lnSpc>
                <a:spcPct val="150000"/>
              </a:lnSpc>
              <a:defRPr/>
            </a:pPr>
            <a:r>
              <a:rPr lang="es-CL" sz="1600" dirty="0"/>
              <a:t>     Dra. Cecilia Rivera</a:t>
            </a:r>
          </a:p>
          <a:p>
            <a:pPr>
              <a:lnSpc>
                <a:spcPct val="150000"/>
              </a:lnSpc>
              <a:defRPr/>
            </a:pPr>
            <a:r>
              <a:rPr lang="es-CL" sz="1600" b="1" dirty="0"/>
              <a:t>5. Química de Compuestos De Coordinación</a:t>
            </a:r>
            <a:endParaRPr lang="es-CL" sz="1600" dirty="0"/>
          </a:p>
          <a:p>
            <a:pPr>
              <a:lnSpc>
                <a:spcPct val="150000"/>
              </a:lnSpc>
              <a:defRPr/>
            </a:pPr>
            <a:r>
              <a:rPr lang="es-CL" sz="1600" dirty="0"/>
              <a:t>     Dr. Juan Camus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43125" y="142875"/>
            <a:ext cx="678656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s-CL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Líneas de Investigación por Departamento</a:t>
            </a:r>
          </a:p>
        </p:txBody>
      </p:sp>
      <p:sp>
        <p:nvSpPr>
          <p:cNvPr id="13317" name="8 CuadroTexto"/>
          <p:cNvSpPr txBox="1">
            <a:spLocks noChangeArrowheads="1"/>
          </p:cNvSpPr>
          <p:nvPr/>
        </p:nvSpPr>
        <p:spPr bwMode="auto">
          <a:xfrm>
            <a:off x="1285875" y="5643563"/>
            <a:ext cx="7286625" cy="584775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CL" altLang="es-CL" sz="1600" dirty="0"/>
              <a:t>Laboratorio Decretado:</a:t>
            </a:r>
          </a:p>
          <a:p>
            <a:pPr algn="ctr" eaLnBrk="1" hangingPunct="1"/>
            <a:r>
              <a:rPr lang="es-CL" altLang="es-CL" sz="1600" dirty="0"/>
              <a:t>Laboratorio de </a:t>
            </a:r>
            <a:r>
              <a:rPr lang="es-CL" altLang="es-CL" sz="1600" dirty="0" err="1"/>
              <a:t>Espectroscopía</a:t>
            </a:r>
            <a:r>
              <a:rPr lang="es-CL" altLang="es-CL" sz="1600" dirty="0"/>
              <a:t> Atómica y Molecular    (CESPAM)</a:t>
            </a:r>
          </a:p>
        </p:txBody>
      </p:sp>
    </p:spTree>
    <p:extLst>
      <p:ext uri="{BB962C8B-B14F-4D97-AF65-F5344CB8AC3E}">
        <p14:creationId xmlns:p14="http://schemas.microsoft.com/office/powerpoint/2010/main" val="36262742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Marcador de contenido"/>
          <p:cNvSpPr txBox="1">
            <a:spLocks/>
          </p:cNvSpPr>
          <p:nvPr/>
        </p:nvSpPr>
        <p:spPr bwMode="auto">
          <a:xfrm>
            <a:off x="755650" y="1484313"/>
            <a:ext cx="7429500" cy="1512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1800"/>
              </a:spcBef>
              <a:buClr>
                <a:schemeClr val="accent1"/>
              </a:buClr>
              <a:buSzPct val="80000"/>
              <a:buFontTx/>
              <a:buAutoNum type="arabicPeriod"/>
            </a:pPr>
            <a:r>
              <a:rPr lang="es-ES" altLang="es-CL" sz="1400" b="1"/>
              <a:t>Enseñanza de las Ciencias</a:t>
            </a:r>
          </a:p>
          <a:p>
            <a:pPr>
              <a:spcBef>
                <a:spcPts val="1800"/>
              </a:spcBef>
              <a:buClr>
                <a:schemeClr val="accent1"/>
              </a:buClr>
              <a:buSzPct val="80000"/>
              <a:buFontTx/>
              <a:buAutoNum type="arabicPeriod"/>
            </a:pPr>
            <a:r>
              <a:rPr lang="es-ES" altLang="es-CL" sz="1400" b="1"/>
              <a:t>Energías Renovables</a:t>
            </a:r>
          </a:p>
          <a:p>
            <a:pPr>
              <a:spcBef>
                <a:spcPts val="1800"/>
              </a:spcBef>
              <a:buClr>
                <a:schemeClr val="accent1"/>
              </a:buClr>
              <a:buSzPct val="80000"/>
              <a:buFontTx/>
              <a:buAutoNum type="arabicPeriod"/>
            </a:pPr>
            <a:r>
              <a:rPr lang="es-ES" altLang="es-CL" sz="1400" b="1"/>
              <a:t>Acústica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55650" y="981075"/>
            <a:ext cx="5786438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E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Departamento Disciplinario de  Física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143125" y="142875"/>
            <a:ext cx="678656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s-CL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Líneas de Investigación por Departamento</a:t>
            </a:r>
          </a:p>
        </p:txBody>
      </p:sp>
      <p:sp>
        <p:nvSpPr>
          <p:cNvPr id="14341" name="6 CuadroTexto"/>
          <p:cNvSpPr txBox="1">
            <a:spLocks noChangeArrowheads="1"/>
          </p:cNvSpPr>
          <p:nvPr/>
        </p:nvSpPr>
        <p:spPr bwMode="auto">
          <a:xfrm>
            <a:off x="4067175" y="2492375"/>
            <a:ext cx="4551363" cy="523875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CL" altLang="es-CL" sz="1400"/>
              <a:t>Laboratorio D.E.  N° 4086/2015:</a:t>
            </a:r>
          </a:p>
          <a:p>
            <a:pPr algn="ctr" eaLnBrk="1" hangingPunct="1"/>
            <a:r>
              <a:rPr lang="es-CL" altLang="es-CL" sz="1400"/>
              <a:t>Laboratorio Energía Solar Fotovoltaica (LABESFO)</a:t>
            </a:r>
          </a:p>
        </p:txBody>
      </p:sp>
      <p:sp>
        <p:nvSpPr>
          <p:cNvPr id="6" name="5 Rectángulo"/>
          <p:cNvSpPr/>
          <p:nvPr/>
        </p:nvSpPr>
        <p:spPr>
          <a:xfrm>
            <a:off x="827088" y="4005263"/>
            <a:ext cx="578643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ES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Departamento Disciplinario de  </a:t>
            </a:r>
            <a:r>
              <a:rPr lang="es-E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Geografía</a:t>
            </a:r>
            <a:endParaRPr lang="es-E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3" name="2 Marcador de contenido"/>
          <p:cNvSpPr txBox="1">
            <a:spLocks/>
          </p:cNvSpPr>
          <p:nvPr/>
        </p:nvSpPr>
        <p:spPr bwMode="auto">
          <a:xfrm>
            <a:off x="827088" y="4437063"/>
            <a:ext cx="7632700" cy="2232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+mj-lt"/>
              <a:buAutoNum type="arabicPeriod"/>
              <a:defRPr/>
            </a:pPr>
            <a:r>
              <a:rPr lang="es-ES" sz="1400" b="1" dirty="0"/>
              <a:t>Planificación y gestión del territorio natural, rural y urbano;</a:t>
            </a:r>
            <a:endParaRPr lang="es-ES" sz="1400" dirty="0"/>
          </a:p>
          <a:p>
            <a:pPr marL="342900" indent="-342900">
              <a:buFont typeface="+mj-lt"/>
              <a:buAutoNum type="arabicPeriod"/>
              <a:defRPr/>
            </a:pPr>
            <a:endParaRPr lang="es-ES" sz="1400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1400" b="1" dirty="0"/>
              <a:t>La  educación ambiental en las áreas destinadas a la conservación de la naturaleza debido al uso recreativo y turístico de visitantes. </a:t>
            </a:r>
            <a:endParaRPr lang="es-ES" sz="1400" dirty="0"/>
          </a:p>
          <a:p>
            <a:pPr marL="342900" indent="-342900">
              <a:buFont typeface="+mj-lt"/>
              <a:buAutoNum type="arabicPeriod"/>
              <a:defRPr/>
            </a:pPr>
            <a:endParaRPr lang="es-ES" sz="1400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1400" b="1" dirty="0"/>
              <a:t>Evolución de las </a:t>
            </a:r>
            <a:r>
              <a:rPr lang="es-ES" sz="1400" b="1" dirty="0" smtClean="0"/>
              <a:t>líneas </a:t>
            </a:r>
            <a:r>
              <a:rPr lang="es-ES" sz="1400" b="1" dirty="0"/>
              <a:t>de costa en el cuaternario.</a:t>
            </a:r>
            <a:endParaRPr lang="es-ES" sz="1400" dirty="0"/>
          </a:p>
          <a:p>
            <a:pPr marL="342900" indent="-342900">
              <a:buFont typeface="+mj-lt"/>
              <a:buAutoNum type="arabicPeriod"/>
              <a:defRPr/>
            </a:pPr>
            <a:endParaRPr lang="es-ES" sz="1400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1400" b="1" dirty="0"/>
              <a:t>La </a:t>
            </a:r>
            <a:r>
              <a:rPr lang="es-ES" sz="1400" b="1" dirty="0" err="1" smtClean="0"/>
              <a:t>Geomática</a:t>
            </a:r>
            <a:r>
              <a:rPr lang="es-ES" sz="1400" b="1" dirty="0" smtClean="0"/>
              <a:t> </a:t>
            </a:r>
            <a:r>
              <a:rPr lang="es-ES" sz="1400" b="1" dirty="0"/>
              <a:t>como plataforma en los estudios </a:t>
            </a:r>
            <a:r>
              <a:rPr lang="es-ES" sz="1400" b="1" dirty="0" smtClean="0"/>
              <a:t>geomorfológicos</a:t>
            </a:r>
            <a:r>
              <a:rPr lang="es-ES" sz="1400" b="1" dirty="0"/>
              <a:t>.</a:t>
            </a:r>
            <a:br>
              <a:rPr lang="es-ES" sz="1400" b="1" dirty="0"/>
            </a:br>
            <a:endParaRPr lang="es-ES" sz="1400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es-ES" sz="1400" b="1" dirty="0"/>
              <a:t>Desarrollo local, gestión de cuencas y uso sustentable del territorio.</a:t>
            </a:r>
            <a:endParaRPr lang="es-ES" sz="1400" dirty="0"/>
          </a:p>
          <a:p>
            <a:pPr>
              <a:defRPr/>
            </a:pPr>
            <a:r>
              <a:rPr lang="es-ES" sz="1400" dirty="0"/>
              <a:t/>
            </a:r>
            <a:br>
              <a:rPr lang="es-ES" sz="1400" dirty="0"/>
            </a:br>
            <a:endParaRPr lang="es-ES" sz="1400" b="1" dirty="0"/>
          </a:p>
        </p:txBody>
      </p:sp>
    </p:spTree>
    <p:extLst>
      <p:ext uri="{BB962C8B-B14F-4D97-AF65-F5344CB8AC3E}">
        <p14:creationId xmlns:p14="http://schemas.microsoft.com/office/powerpoint/2010/main" val="49701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57250" y="1071563"/>
            <a:ext cx="3214688" cy="8302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2400" dirty="0">
                <a:solidFill>
                  <a:prstClr val="white"/>
                </a:solidFill>
              </a:rPr>
              <a:t>Líneas de investigación</a:t>
            </a:r>
            <a:endParaRPr lang="es-CL" sz="2400" dirty="0">
              <a:solidFill>
                <a:prstClr val="white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55650" y="2276475"/>
            <a:ext cx="3744913" cy="3908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  <a:defRPr/>
            </a:pPr>
            <a:r>
              <a:rPr lang="es-ES" sz="1600" dirty="0"/>
              <a:t>Estados cognitivos en la construcción de aprendizaje en estudiantes de educación superior</a:t>
            </a:r>
            <a:endParaRPr lang="es-CL" sz="1600" dirty="0"/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  <a:defRPr/>
            </a:pPr>
            <a:r>
              <a:rPr lang="es-ES" sz="1600" dirty="0"/>
              <a:t>Evaluación de competencias</a:t>
            </a:r>
            <a:endParaRPr lang="es-CL" sz="1600" dirty="0"/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  <a:defRPr/>
            </a:pPr>
            <a:r>
              <a:rPr lang="es-ES" sz="1600" dirty="0"/>
              <a:t>Estrategias cognitivas</a:t>
            </a:r>
            <a:endParaRPr lang="es-CL" sz="1600" dirty="0"/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  <a:defRPr/>
            </a:pPr>
            <a:r>
              <a:rPr lang="es-ES" sz="1600" dirty="0"/>
              <a:t>Evaluación de aprendizajes</a:t>
            </a:r>
            <a:r>
              <a:rPr lang="es-CL" sz="1600" dirty="0"/>
              <a:t> </a:t>
            </a:r>
            <a:r>
              <a:rPr lang="es-ES" sz="1600" dirty="0"/>
              <a:t>a través del uso de TIC</a:t>
            </a:r>
            <a:endParaRPr lang="es-CL" sz="1600" dirty="0"/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  <a:defRPr/>
            </a:pPr>
            <a:r>
              <a:rPr lang="es-ES" sz="1600" dirty="0"/>
              <a:t>Modelos de enseñanza para un aprendizaje significativo</a:t>
            </a:r>
            <a:endParaRPr lang="es-CL" sz="1600" dirty="0"/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  <a:defRPr/>
            </a:pPr>
            <a:r>
              <a:rPr lang="es-ES" sz="1600" dirty="0"/>
              <a:t>Teoría curricular en la enseñanza de las ciencias</a:t>
            </a:r>
            <a:endParaRPr lang="es-CL" sz="1600" dirty="0"/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  <a:defRPr/>
            </a:pPr>
            <a:r>
              <a:rPr lang="es-ES" sz="1600" dirty="0"/>
              <a:t>Educación matemática</a:t>
            </a:r>
            <a:endParaRPr lang="es-CL" sz="1600" dirty="0"/>
          </a:p>
          <a:p>
            <a:pPr algn="just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es-CL" sz="1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286375" y="2500313"/>
            <a:ext cx="3214688" cy="4619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2400" dirty="0">
                <a:solidFill>
                  <a:prstClr val="white"/>
                </a:solidFill>
              </a:rPr>
              <a:t>Áreas de desarrollo</a:t>
            </a:r>
            <a:endParaRPr lang="es-CL" sz="2400" dirty="0">
              <a:solidFill>
                <a:prstClr val="white"/>
              </a:solidFill>
            </a:endParaRPr>
          </a:p>
        </p:txBody>
      </p:sp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39" b="60756"/>
          <a:stretch>
            <a:fillRect/>
          </a:stretch>
        </p:blipFill>
        <p:spPr bwMode="auto">
          <a:xfrm>
            <a:off x="5357813" y="0"/>
            <a:ext cx="3786187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5292725" y="3141663"/>
            <a:ext cx="3571875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6225" indent="-276225" eaLnBrk="0" hangingPunct="0">
              <a:defRPr sz="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Aft>
                <a:spcPts val="600"/>
              </a:spcAft>
              <a:buFont typeface="Arial" charset="0"/>
              <a:buChar char="•"/>
            </a:pPr>
            <a:r>
              <a:rPr lang="es-ES" altLang="es-CL" sz="1600">
                <a:solidFill>
                  <a:srgbClr val="000000"/>
                </a:solidFill>
              </a:rPr>
              <a:t>Estrategias didácticas para la enseñanza de las ciencias</a:t>
            </a:r>
            <a:endParaRPr lang="es-CL" altLang="es-CL" sz="1600">
              <a:solidFill>
                <a:srgbClr val="000000"/>
              </a:solidFill>
            </a:endParaRPr>
          </a:p>
          <a:p>
            <a:pPr algn="just" eaLnBrk="1" hangingPunct="1">
              <a:spcAft>
                <a:spcPts val="600"/>
              </a:spcAft>
              <a:buFont typeface="Arial" charset="0"/>
              <a:buChar char="•"/>
            </a:pPr>
            <a:r>
              <a:rPr lang="es-ES" altLang="es-CL" sz="1600">
                <a:solidFill>
                  <a:srgbClr val="77933C"/>
                </a:solidFill>
              </a:rPr>
              <a:t>Diseño de materiales didácticos para la enseñanza de las ciencias</a:t>
            </a:r>
            <a:endParaRPr lang="es-CL" altLang="es-CL" sz="1600">
              <a:solidFill>
                <a:srgbClr val="77933C"/>
              </a:solidFill>
            </a:endParaRPr>
          </a:p>
          <a:p>
            <a:pPr algn="just" eaLnBrk="1" hangingPunct="1">
              <a:spcAft>
                <a:spcPts val="600"/>
              </a:spcAft>
              <a:buFont typeface="Arial" charset="0"/>
              <a:buChar char="•"/>
            </a:pPr>
            <a:r>
              <a:rPr lang="es-ES" altLang="es-CL" sz="1600">
                <a:solidFill>
                  <a:srgbClr val="000000"/>
                </a:solidFill>
              </a:rPr>
              <a:t>Diseño de sistemas de evaluación</a:t>
            </a:r>
            <a:endParaRPr lang="es-CL" altLang="es-CL" sz="1600">
              <a:solidFill>
                <a:srgbClr val="000000"/>
              </a:solidFill>
            </a:endParaRPr>
          </a:p>
          <a:p>
            <a:pPr algn="just" eaLnBrk="1" hangingPunct="1">
              <a:spcAft>
                <a:spcPts val="600"/>
              </a:spcAft>
              <a:buFont typeface="Arial" charset="0"/>
              <a:buChar char="•"/>
            </a:pPr>
            <a:r>
              <a:rPr lang="es-ES" altLang="es-CL" sz="1600">
                <a:solidFill>
                  <a:srgbClr val="77933C"/>
                </a:solidFill>
              </a:rPr>
              <a:t>Elaboración de manuales</a:t>
            </a:r>
            <a:endParaRPr lang="es-CL" altLang="es-CL" sz="1600">
              <a:solidFill>
                <a:srgbClr val="77933C"/>
              </a:solidFill>
            </a:endParaRPr>
          </a:p>
          <a:p>
            <a:pPr algn="just" eaLnBrk="1" hangingPunct="1">
              <a:spcAft>
                <a:spcPts val="600"/>
              </a:spcAft>
              <a:buFont typeface="Arial" charset="0"/>
              <a:buChar char="•"/>
            </a:pPr>
            <a:r>
              <a:rPr lang="es-ES" altLang="es-CL" sz="1600">
                <a:solidFill>
                  <a:srgbClr val="000000"/>
                </a:solidFill>
              </a:rPr>
              <a:t>Diseño curricular aplicado al área de ciencias.</a:t>
            </a:r>
            <a:endParaRPr lang="es-CL" altLang="es-CL" sz="1600">
              <a:solidFill>
                <a:srgbClr val="00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03848" y="6093296"/>
            <a:ext cx="42484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800" dirty="0" smtClean="0"/>
              <a:t>Fuente: Extracto Presentación  IV Seminario  de Cierre Académico Facultad de Ciencias Naturales  y Exactas</a:t>
            </a:r>
            <a:endParaRPr lang="es-CL" sz="800" dirty="0"/>
          </a:p>
        </p:txBody>
      </p:sp>
    </p:spTree>
    <p:extLst>
      <p:ext uri="{BB962C8B-B14F-4D97-AF65-F5344CB8AC3E}">
        <p14:creationId xmlns:p14="http://schemas.microsoft.com/office/powerpoint/2010/main" val="162298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361</Words>
  <Application>Microsoft Office PowerPoint</Application>
  <PresentationFormat>Presentación en pantalla (4:3)</PresentationFormat>
  <Paragraphs>74</Paragraphs>
  <Slides>5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Vinculo con el Medio</dc:creator>
  <cp:lastModifiedBy>Vinculo con el Medio</cp:lastModifiedBy>
  <cp:revision>3</cp:revision>
  <dcterms:created xsi:type="dcterms:W3CDTF">2015-12-18T12:16:24Z</dcterms:created>
  <dcterms:modified xsi:type="dcterms:W3CDTF">2015-12-18T12:24:40Z</dcterms:modified>
</cp:coreProperties>
</file>